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0" r:id="rId3"/>
    <p:sldId id="339" r:id="rId4"/>
    <p:sldId id="261" r:id="rId5"/>
    <p:sldId id="262" r:id="rId6"/>
    <p:sldId id="263" r:id="rId7"/>
    <p:sldId id="265" r:id="rId8"/>
    <p:sldId id="266" r:id="rId9"/>
    <p:sldId id="268" r:id="rId10"/>
    <p:sldId id="273" r:id="rId11"/>
    <p:sldId id="274" r:id="rId12"/>
    <p:sldId id="275" r:id="rId13"/>
    <p:sldId id="276" r:id="rId14"/>
    <p:sldId id="279" r:id="rId15"/>
    <p:sldId id="286" r:id="rId16"/>
    <p:sldId id="288" r:id="rId17"/>
    <p:sldId id="289" r:id="rId18"/>
    <p:sldId id="295" r:id="rId19"/>
    <p:sldId id="296" r:id="rId20"/>
    <p:sldId id="300" r:id="rId21"/>
    <p:sldId id="267" r:id="rId22"/>
    <p:sldId id="269" r:id="rId23"/>
    <p:sldId id="314" r:id="rId24"/>
    <p:sldId id="312" r:id="rId25"/>
    <p:sldId id="313" r:id="rId26"/>
    <p:sldId id="315" r:id="rId27"/>
    <p:sldId id="316" r:id="rId28"/>
    <p:sldId id="317" r:id="rId29"/>
    <p:sldId id="318" r:id="rId30"/>
    <p:sldId id="321" r:id="rId31"/>
    <p:sldId id="324" r:id="rId32"/>
    <p:sldId id="325" r:id="rId33"/>
    <p:sldId id="326" r:id="rId34"/>
    <p:sldId id="327" r:id="rId35"/>
    <p:sldId id="328" r:id="rId36"/>
    <p:sldId id="329" r:id="rId37"/>
    <p:sldId id="330" r:id="rId38"/>
    <p:sldId id="331" r:id="rId39"/>
    <p:sldId id="332" r:id="rId40"/>
    <p:sldId id="333" r:id="rId41"/>
    <p:sldId id="335" r:id="rId42"/>
    <p:sldId id="336" r:id="rId43"/>
    <p:sldId id="337" r:id="rId44"/>
    <p:sldId id="340" r:id="rId45"/>
    <p:sldId id="341" r:id="rId46"/>
    <p:sldId id="338" r:id="rId47"/>
    <p:sldId id="342" r:id="rId48"/>
    <p:sldId id="272" r:id="rId49"/>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7C621A"/>
    <a:srgbClr val="897847"/>
    <a:srgbClr val="C77609"/>
    <a:srgbClr val="DCDCAC"/>
    <a:srgbClr val="BFB6D2"/>
    <a:srgbClr val="4B4B4B"/>
    <a:srgbClr val="FDD08E"/>
    <a:srgbClr val="FCFF87"/>
    <a:srgbClr val="FA8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8" autoAdjust="0"/>
    <p:restoredTop sz="93737" autoAdjust="0"/>
  </p:normalViewPr>
  <p:slideViewPr>
    <p:cSldViewPr snapToGrid="0">
      <p:cViewPr varScale="1">
        <p:scale>
          <a:sx n="75" d="100"/>
          <a:sy n="75" d="100"/>
        </p:scale>
        <p:origin x="52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EF4D2-76DA-4A21-AEF1-C6A856B1C77A}" type="doc">
      <dgm:prSet loTypeId="urn:microsoft.com/office/officeart/2005/8/layout/rings+Icon" loCatId="relationship" qsTypeId="urn:microsoft.com/office/officeart/2005/8/quickstyle/simple1" qsCatId="simple" csTypeId="urn:microsoft.com/office/officeart/2005/8/colors/colorful2" csCatId="colorful" phldr="1"/>
      <dgm:spPr/>
      <dgm:t>
        <a:bodyPr/>
        <a:lstStyle/>
        <a:p>
          <a:pPr rtl="1"/>
          <a:endParaRPr lang="fa-IR"/>
        </a:p>
      </dgm:t>
    </dgm:pt>
    <dgm:pt modelId="{2A71128A-E8D4-49EA-A391-F70E4F798153}">
      <dgm:prSet phldrT="[Text]" custT="1"/>
      <dgm:spPr/>
      <dgm:t>
        <a:bodyPr/>
        <a:lstStyle/>
        <a:p>
          <a:pPr rtl="1"/>
          <a:r>
            <a:rPr lang="fa-IR" sz="2800" dirty="0"/>
            <a:t>فصل اول:</a:t>
          </a:r>
        </a:p>
        <a:p>
          <a:pPr rtl="1"/>
          <a:r>
            <a:rPr lang="fa-IR" sz="2400" dirty="0"/>
            <a:t>کلیات</a:t>
          </a:r>
        </a:p>
      </dgm:t>
    </dgm:pt>
    <dgm:pt modelId="{577253B9-AB3E-43BC-AABB-EC60E334A9C4}" type="parTrans" cxnId="{93994450-4C2D-475C-AD59-0ADF84B7B8FC}">
      <dgm:prSet/>
      <dgm:spPr/>
      <dgm:t>
        <a:bodyPr/>
        <a:lstStyle/>
        <a:p>
          <a:pPr rtl="1"/>
          <a:endParaRPr lang="fa-IR"/>
        </a:p>
      </dgm:t>
    </dgm:pt>
    <dgm:pt modelId="{E5901BFB-82C4-44A8-AF9D-BC89A45653BB}" type="sibTrans" cxnId="{93994450-4C2D-475C-AD59-0ADF84B7B8FC}">
      <dgm:prSet/>
      <dgm:spPr/>
      <dgm:t>
        <a:bodyPr/>
        <a:lstStyle/>
        <a:p>
          <a:pPr rtl="1"/>
          <a:endParaRPr lang="fa-IR"/>
        </a:p>
      </dgm:t>
    </dgm:pt>
    <dgm:pt modelId="{07D1553E-118F-488E-AFA8-17377F77E8F8}">
      <dgm:prSet phldrT="[Text]" custT="1"/>
      <dgm:spPr/>
      <dgm:t>
        <a:bodyPr/>
        <a:lstStyle/>
        <a:p>
          <a:pPr rtl="1"/>
          <a:r>
            <a:rPr lang="fa-IR" sz="2800" dirty="0"/>
            <a:t>فصل چهارم:</a:t>
          </a:r>
        </a:p>
        <a:p>
          <a:pPr rtl="1"/>
          <a:r>
            <a:rPr lang="fa-IR" sz="2400" dirty="0"/>
            <a:t>نتایج وبحث</a:t>
          </a:r>
        </a:p>
      </dgm:t>
    </dgm:pt>
    <dgm:pt modelId="{E5281126-6631-4496-B59E-8E71476D36AC}" type="parTrans" cxnId="{8E96463C-47F2-414D-9C90-87E1393DFBB2}">
      <dgm:prSet/>
      <dgm:spPr/>
      <dgm:t>
        <a:bodyPr/>
        <a:lstStyle/>
        <a:p>
          <a:pPr rtl="1"/>
          <a:endParaRPr lang="fa-IR"/>
        </a:p>
      </dgm:t>
    </dgm:pt>
    <dgm:pt modelId="{5C2AFC8A-BE73-4521-BB3F-83EFB034CE1E}" type="sibTrans" cxnId="{8E96463C-47F2-414D-9C90-87E1393DFBB2}">
      <dgm:prSet/>
      <dgm:spPr/>
      <dgm:t>
        <a:bodyPr/>
        <a:lstStyle/>
        <a:p>
          <a:pPr rtl="1"/>
          <a:endParaRPr lang="fa-IR"/>
        </a:p>
      </dgm:t>
    </dgm:pt>
    <dgm:pt modelId="{9B420245-45DD-4ACB-8976-93E4C3CD3EC2}">
      <dgm:prSet phldrT="[Text]" custT="1"/>
      <dgm:spPr/>
      <dgm:t>
        <a:bodyPr/>
        <a:lstStyle/>
        <a:p>
          <a:pPr rtl="1"/>
          <a:r>
            <a:rPr lang="fa-IR" sz="2800" dirty="0"/>
            <a:t>فصل پنجم:</a:t>
          </a:r>
        </a:p>
        <a:p>
          <a:pPr rtl="1"/>
          <a:r>
            <a:rPr lang="fa-IR" sz="2400" dirty="0"/>
            <a:t>جمع بندی</a:t>
          </a:r>
        </a:p>
      </dgm:t>
    </dgm:pt>
    <dgm:pt modelId="{4ECDD3E4-8D02-42C9-8194-17073100EAC8}" type="parTrans" cxnId="{FACFB401-9FD5-4EC8-A16C-946A2A12A577}">
      <dgm:prSet/>
      <dgm:spPr/>
      <dgm:t>
        <a:bodyPr/>
        <a:lstStyle/>
        <a:p>
          <a:pPr rtl="1"/>
          <a:endParaRPr lang="fa-IR"/>
        </a:p>
      </dgm:t>
    </dgm:pt>
    <dgm:pt modelId="{2082AFDC-04A5-4C87-97E7-78668517D819}" type="sibTrans" cxnId="{FACFB401-9FD5-4EC8-A16C-946A2A12A577}">
      <dgm:prSet/>
      <dgm:spPr/>
      <dgm:t>
        <a:bodyPr/>
        <a:lstStyle/>
        <a:p>
          <a:pPr rtl="1"/>
          <a:endParaRPr lang="fa-IR"/>
        </a:p>
      </dgm:t>
    </dgm:pt>
    <dgm:pt modelId="{30CED54E-E161-4A9C-BB3B-770BEA62C462}">
      <dgm:prSet phldrT="[Text]" custT="1"/>
      <dgm:spPr/>
      <dgm:t>
        <a:bodyPr/>
        <a:lstStyle/>
        <a:p>
          <a:pPr rtl="1"/>
          <a:r>
            <a:rPr lang="fa-IR" sz="2800" dirty="0"/>
            <a:t>فصل سوم:</a:t>
          </a:r>
        </a:p>
        <a:p>
          <a:pPr rtl="1"/>
          <a:r>
            <a:rPr lang="fa-IR" sz="2400" dirty="0"/>
            <a:t>روش</a:t>
          </a:r>
        </a:p>
        <a:p>
          <a:pPr rtl="1"/>
          <a:r>
            <a:rPr lang="fa-IR" sz="2400" dirty="0"/>
            <a:t> اجرای طرح</a:t>
          </a:r>
        </a:p>
      </dgm:t>
    </dgm:pt>
    <dgm:pt modelId="{2D64A643-914D-4AD5-8B38-DB9500D9FE32}" type="parTrans" cxnId="{0644782D-8EF8-4529-8ABF-DE0E62CAF08B}">
      <dgm:prSet/>
      <dgm:spPr/>
      <dgm:t>
        <a:bodyPr/>
        <a:lstStyle/>
        <a:p>
          <a:pPr rtl="1"/>
          <a:endParaRPr lang="fa-IR"/>
        </a:p>
      </dgm:t>
    </dgm:pt>
    <dgm:pt modelId="{7B360C92-A11B-4FBB-8AEF-82DF9892F450}" type="sibTrans" cxnId="{0644782D-8EF8-4529-8ABF-DE0E62CAF08B}">
      <dgm:prSet/>
      <dgm:spPr/>
      <dgm:t>
        <a:bodyPr/>
        <a:lstStyle/>
        <a:p>
          <a:pPr rtl="1"/>
          <a:endParaRPr lang="fa-IR"/>
        </a:p>
      </dgm:t>
    </dgm:pt>
    <dgm:pt modelId="{04D8D9FB-E6FC-43A9-A24B-275C553E21F7}">
      <dgm:prSet phldrT="[Text]" custT="1"/>
      <dgm:spPr/>
      <dgm:t>
        <a:bodyPr/>
        <a:lstStyle/>
        <a:p>
          <a:pPr rtl="1"/>
          <a:r>
            <a:rPr lang="fa-IR" sz="2800" dirty="0"/>
            <a:t>فصل دوم:</a:t>
          </a:r>
        </a:p>
        <a:p>
          <a:pPr rtl="1"/>
          <a:r>
            <a:rPr lang="fa-IR" sz="2400" dirty="0"/>
            <a:t>پیشینه پژوهش</a:t>
          </a:r>
        </a:p>
      </dgm:t>
    </dgm:pt>
    <dgm:pt modelId="{59810C42-B2A8-4419-9A76-B51683794F7F}" type="parTrans" cxnId="{F3198D06-C35C-41B3-96EA-A874F403534B}">
      <dgm:prSet/>
      <dgm:spPr/>
      <dgm:t>
        <a:bodyPr/>
        <a:lstStyle/>
        <a:p>
          <a:pPr rtl="1"/>
          <a:endParaRPr lang="fa-IR"/>
        </a:p>
      </dgm:t>
    </dgm:pt>
    <dgm:pt modelId="{A6F4E0B6-0920-4DAC-AA1F-5A7F40D913BF}" type="sibTrans" cxnId="{F3198D06-C35C-41B3-96EA-A874F403534B}">
      <dgm:prSet/>
      <dgm:spPr/>
      <dgm:t>
        <a:bodyPr/>
        <a:lstStyle/>
        <a:p>
          <a:pPr rtl="1"/>
          <a:endParaRPr lang="fa-IR"/>
        </a:p>
      </dgm:t>
    </dgm:pt>
    <dgm:pt modelId="{E9B09AD4-0CF5-4286-A6E8-272C2D795834}">
      <dgm:prSet phldrT="[Text]" custT="1"/>
      <dgm:spPr/>
      <dgm:t>
        <a:bodyPr/>
        <a:lstStyle/>
        <a:p>
          <a:pPr rtl="1"/>
          <a:r>
            <a:rPr lang="fa-IR" sz="5400" dirty="0">
              <a:cs typeface="B Badr" panose="00000400000000000000" pitchFamily="2" charset="-78"/>
            </a:rPr>
            <a:t>پایان نامه</a:t>
          </a:r>
        </a:p>
      </dgm:t>
    </dgm:pt>
    <dgm:pt modelId="{CC447D5F-1D36-42ED-A20D-55A1438A0D71}" type="parTrans" cxnId="{C9129A89-C253-42F0-B6CD-A38E89FAC43F}">
      <dgm:prSet/>
      <dgm:spPr/>
      <dgm:t>
        <a:bodyPr/>
        <a:lstStyle/>
        <a:p>
          <a:pPr rtl="1"/>
          <a:endParaRPr lang="fa-IR"/>
        </a:p>
      </dgm:t>
    </dgm:pt>
    <dgm:pt modelId="{957E3293-62F0-472E-8B8E-AD4877356E7D}" type="sibTrans" cxnId="{C9129A89-C253-42F0-B6CD-A38E89FAC43F}">
      <dgm:prSet/>
      <dgm:spPr/>
      <dgm:t>
        <a:bodyPr/>
        <a:lstStyle/>
        <a:p>
          <a:pPr rtl="1"/>
          <a:endParaRPr lang="fa-IR"/>
        </a:p>
      </dgm:t>
    </dgm:pt>
    <dgm:pt modelId="{B49F3361-E317-49EB-A7A1-3796B7516F3E}" type="pres">
      <dgm:prSet presAssocID="{744EF4D2-76DA-4A21-AEF1-C6A856B1C77A}" presName="Name0" presStyleCnt="0">
        <dgm:presLayoutVars>
          <dgm:chMax val="7"/>
          <dgm:dir/>
          <dgm:resizeHandles val="exact"/>
        </dgm:presLayoutVars>
      </dgm:prSet>
      <dgm:spPr/>
      <dgm:t>
        <a:bodyPr/>
        <a:lstStyle/>
        <a:p>
          <a:endParaRPr lang="en-US"/>
        </a:p>
      </dgm:t>
    </dgm:pt>
    <dgm:pt modelId="{08CBF9BE-6325-469F-BFEC-BCD5D830FD1F}" type="pres">
      <dgm:prSet presAssocID="{744EF4D2-76DA-4A21-AEF1-C6A856B1C77A}" presName="ellipse1" presStyleLbl="vennNode1" presStyleIdx="0" presStyleCnt="6" custScaleX="64161" custScaleY="60802" custLinFactX="100000" custLinFactNeighborX="162423" custLinFactNeighborY="-24455">
        <dgm:presLayoutVars>
          <dgm:bulletEnabled val="1"/>
        </dgm:presLayoutVars>
      </dgm:prSet>
      <dgm:spPr/>
      <dgm:t>
        <a:bodyPr/>
        <a:lstStyle/>
        <a:p>
          <a:endParaRPr lang="en-US"/>
        </a:p>
      </dgm:t>
    </dgm:pt>
    <dgm:pt modelId="{082830BB-B626-46D1-9514-E767E7F97820}" type="pres">
      <dgm:prSet presAssocID="{744EF4D2-76DA-4A21-AEF1-C6A856B1C77A}" presName="ellipse2" presStyleLbl="vennNode1" presStyleIdx="1" presStyleCnt="6" custScaleX="69975" custScaleY="66820" custLinFactNeighborX="7823" custLinFactNeighborY="-17940">
        <dgm:presLayoutVars>
          <dgm:bulletEnabled val="1"/>
        </dgm:presLayoutVars>
      </dgm:prSet>
      <dgm:spPr/>
      <dgm:t>
        <a:bodyPr/>
        <a:lstStyle/>
        <a:p>
          <a:endParaRPr lang="en-US"/>
        </a:p>
      </dgm:t>
    </dgm:pt>
    <dgm:pt modelId="{C066FC99-A76A-4A57-8F5C-356507C9444E}" type="pres">
      <dgm:prSet presAssocID="{744EF4D2-76DA-4A21-AEF1-C6A856B1C77A}" presName="ellipse3" presStyleLbl="vennNode1" presStyleIdx="2" presStyleCnt="6" custScaleX="72978" custScaleY="67386" custLinFactY="2499" custLinFactNeighborX="-90276" custLinFactNeighborY="100000">
        <dgm:presLayoutVars>
          <dgm:bulletEnabled val="1"/>
        </dgm:presLayoutVars>
      </dgm:prSet>
      <dgm:spPr/>
      <dgm:t>
        <a:bodyPr/>
        <a:lstStyle/>
        <a:p>
          <a:endParaRPr lang="en-US"/>
        </a:p>
      </dgm:t>
    </dgm:pt>
    <dgm:pt modelId="{70865883-79AC-48D3-8E39-BAF95660E6C6}" type="pres">
      <dgm:prSet presAssocID="{744EF4D2-76DA-4A21-AEF1-C6A856B1C77A}" presName="ellipse4" presStyleLbl="vennNode1" presStyleIdx="3" presStyleCnt="6" custScaleX="67674" custScaleY="62813" custLinFactNeighborX="-31736" custLinFactNeighborY="-57417">
        <dgm:presLayoutVars>
          <dgm:bulletEnabled val="1"/>
        </dgm:presLayoutVars>
      </dgm:prSet>
      <dgm:spPr/>
      <dgm:t>
        <a:bodyPr/>
        <a:lstStyle/>
        <a:p>
          <a:endParaRPr lang="en-US"/>
        </a:p>
      </dgm:t>
    </dgm:pt>
    <dgm:pt modelId="{7410C463-78A1-4ECB-9A08-CDFC7C4CCA75}" type="pres">
      <dgm:prSet presAssocID="{744EF4D2-76DA-4A21-AEF1-C6A856B1C77A}" presName="ellipse5" presStyleLbl="vennNode1" presStyleIdx="4" presStyleCnt="6" custScaleX="67833" custScaleY="63391" custLinFactNeighborX="-17384" custLinFactNeighborY="-22177">
        <dgm:presLayoutVars>
          <dgm:bulletEnabled val="1"/>
        </dgm:presLayoutVars>
      </dgm:prSet>
      <dgm:spPr/>
      <dgm:t>
        <a:bodyPr/>
        <a:lstStyle/>
        <a:p>
          <a:endParaRPr lang="en-US"/>
        </a:p>
      </dgm:t>
    </dgm:pt>
    <dgm:pt modelId="{EDED9F34-EED7-410E-8989-F5578BF3DE7E}" type="pres">
      <dgm:prSet presAssocID="{744EF4D2-76DA-4A21-AEF1-C6A856B1C77A}" presName="ellipse6" presStyleLbl="vennNode1" presStyleIdx="5" presStyleCnt="6" custScaleX="120258" custScaleY="117728" custLinFactNeighborX="-5897" custLinFactNeighborY="15896">
        <dgm:presLayoutVars>
          <dgm:bulletEnabled val="1"/>
        </dgm:presLayoutVars>
      </dgm:prSet>
      <dgm:spPr/>
      <dgm:t>
        <a:bodyPr/>
        <a:lstStyle/>
        <a:p>
          <a:endParaRPr lang="en-US"/>
        </a:p>
      </dgm:t>
    </dgm:pt>
  </dgm:ptLst>
  <dgm:cxnLst>
    <dgm:cxn modelId="{F3198D06-C35C-41B3-96EA-A874F403534B}" srcId="{744EF4D2-76DA-4A21-AEF1-C6A856B1C77A}" destId="{04D8D9FB-E6FC-43A9-A24B-275C553E21F7}" srcOrd="4" destOrd="0" parTransId="{59810C42-B2A8-4419-9A76-B51683794F7F}" sibTransId="{A6F4E0B6-0920-4DAC-AA1F-5A7F40D913BF}"/>
    <dgm:cxn modelId="{6DC85D9F-0497-4864-886C-AD023E640214}" type="presOf" srcId="{9B420245-45DD-4ACB-8976-93E4C3CD3EC2}" destId="{C066FC99-A76A-4A57-8F5C-356507C9444E}" srcOrd="0" destOrd="0" presId="urn:microsoft.com/office/officeart/2005/8/layout/rings+Icon"/>
    <dgm:cxn modelId="{8E96463C-47F2-414D-9C90-87E1393DFBB2}" srcId="{744EF4D2-76DA-4A21-AEF1-C6A856B1C77A}" destId="{07D1553E-118F-488E-AFA8-17377F77E8F8}" srcOrd="1" destOrd="0" parTransId="{E5281126-6631-4496-B59E-8E71476D36AC}" sibTransId="{5C2AFC8A-BE73-4521-BB3F-83EFB034CE1E}"/>
    <dgm:cxn modelId="{B0F47ABF-8F0F-42EC-9985-39036D8F60F7}" type="presOf" srcId="{E9B09AD4-0CF5-4286-A6E8-272C2D795834}" destId="{EDED9F34-EED7-410E-8989-F5578BF3DE7E}" srcOrd="0" destOrd="0" presId="urn:microsoft.com/office/officeart/2005/8/layout/rings+Icon"/>
    <dgm:cxn modelId="{93994450-4C2D-475C-AD59-0ADF84B7B8FC}" srcId="{744EF4D2-76DA-4A21-AEF1-C6A856B1C77A}" destId="{2A71128A-E8D4-49EA-A391-F70E4F798153}" srcOrd="0" destOrd="0" parTransId="{577253B9-AB3E-43BC-AABB-EC60E334A9C4}" sibTransId="{E5901BFB-82C4-44A8-AF9D-BC89A45653BB}"/>
    <dgm:cxn modelId="{765E8A4E-97BA-4437-A441-E9B66B92B4DE}" type="presOf" srcId="{744EF4D2-76DA-4A21-AEF1-C6A856B1C77A}" destId="{B49F3361-E317-49EB-A7A1-3796B7516F3E}" srcOrd="0" destOrd="0" presId="urn:microsoft.com/office/officeart/2005/8/layout/rings+Icon"/>
    <dgm:cxn modelId="{C9129A89-C253-42F0-B6CD-A38E89FAC43F}" srcId="{744EF4D2-76DA-4A21-AEF1-C6A856B1C77A}" destId="{E9B09AD4-0CF5-4286-A6E8-272C2D795834}" srcOrd="5" destOrd="0" parTransId="{CC447D5F-1D36-42ED-A20D-55A1438A0D71}" sibTransId="{957E3293-62F0-472E-8B8E-AD4877356E7D}"/>
    <dgm:cxn modelId="{024B9DF3-290F-4B71-96EE-A6B04644D8D6}" type="presOf" srcId="{2A71128A-E8D4-49EA-A391-F70E4F798153}" destId="{08CBF9BE-6325-469F-BFEC-BCD5D830FD1F}" srcOrd="0" destOrd="0" presId="urn:microsoft.com/office/officeart/2005/8/layout/rings+Icon"/>
    <dgm:cxn modelId="{0644782D-8EF8-4529-8ABF-DE0E62CAF08B}" srcId="{744EF4D2-76DA-4A21-AEF1-C6A856B1C77A}" destId="{30CED54E-E161-4A9C-BB3B-770BEA62C462}" srcOrd="3" destOrd="0" parTransId="{2D64A643-914D-4AD5-8B38-DB9500D9FE32}" sibTransId="{7B360C92-A11B-4FBB-8AEF-82DF9892F450}"/>
    <dgm:cxn modelId="{1E3BB5F0-8723-4A3C-ACC6-09441BA1CB48}" type="presOf" srcId="{30CED54E-E161-4A9C-BB3B-770BEA62C462}" destId="{70865883-79AC-48D3-8E39-BAF95660E6C6}" srcOrd="0" destOrd="0" presId="urn:microsoft.com/office/officeart/2005/8/layout/rings+Icon"/>
    <dgm:cxn modelId="{902EC2B3-563B-4B65-8BF6-49F5CF548754}" type="presOf" srcId="{04D8D9FB-E6FC-43A9-A24B-275C553E21F7}" destId="{7410C463-78A1-4ECB-9A08-CDFC7C4CCA75}" srcOrd="0" destOrd="0" presId="urn:microsoft.com/office/officeart/2005/8/layout/rings+Icon"/>
    <dgm:cxn modelId="{FACFB401-9FD5-4EC8-A16C-946A2A12A577}" srcId="{744EF4D2-76DA-4A21-AEF1-C6A856B1C77A}" destId="{9B420245-45DD-4ACB-8976-93E4C3CD3EC2}" srcOrd="2" destOrd="0" parTransId="{4ECDD3E4-8D02-42C9-8194-17073100EAC8}" sibTransId="{2082AFDC-04A5-4C87-97E7-78668517D819}"/>
    <dgm:cxn modelId="{B7D22E30-8F4E-463B-B9A6-2F4BDA335C90}" type="presOf" srcId="{07D1553E-118F-488E-AFA8-17377F77E8F8}" destId="{082830BB-B626-46D1-9514-E767E7F97820}" srcOrd="0" destOrd="0" presId="urn:microsoft.com/office/officeart/2005/8/layout/rings+Icon"/>
    <dgm:cxn modelId="{8E9CFFA8-C420-4EF2-A735-E665D1EA7D26}" type="presParOf" srcId="{B49F3361-E317-49EB-A7A1-3796B7516F3E}" destId="{08CBF9BE-6325-469F-BFEC-BCD5D830FD1F}" srcOrd="0" destOrd="0" presId="urn:microsoft.com/office/officeart/2005/8/layout/rings+Icon"/>
    <dgm:cxn modelId="{4AE00D9F-17EB-4B72-AC52-7D210FF573B9}" type="presParOf" srcId="{B49F3361-E317-49EB-A7A1-3796B7516F3E}" destId="{082830BB-B626-46D1-9514-E767E7F97820}" srcOrd="1" destOrd="0" presId="urn:microsoft.com/office/officeart/2005/8/layout/rings+Icon"/>
    <dgm:cxn modelId="{E3F6ACC7-0FAD-455E-AD4C-938F7FBEB35A}" type="presParOf" srcId="{B49F3361-E317-49EB-A7A1-3796B7516F3E}" destId="{C066FC99-A76A-4A57-8F5C-356507C9444E}" srcOrd="2" destOrd="0" presId="urn:microsoft.com/office/officeart/2005/8/layout/rings+Icon"/>
    <dgm:cxn modelId="{4C80A822-E09C-4190-9CFC-452E13CC8E6A}" type="presParOf" srcId="{B49F3361-E317-49EB-A7A1-3796B7516F3E}" destId="{70865883-79AC-48D3-8E39-BAF95660E6C6}" srcOrd="3" destOrd="0" presId="urn:microsoft.com/office/officeart/2005/8/layout/rings+Icon"/>
    <dgm:cxn modelId="{775E7022-9E74-4B02-B2AF-6E8A5E8709A8}" type="presParOf" srcId="{B49F3361-E317-49EB-A7A1-3796B7516F3E}" destId="{7410C463-78A1-4ECB-9A08-CDFC7C4CCA75}" srcOrd="4" destOrd="0" presId="urn:microsoft.com/office/officeart/2005/8/layout/rings+Icon"/>
    <dgm:cxn modelId="{63E221EC-88D9-45E3-8E35-818728934769}" type="presParOf" srcId="{B49F3361-E317-49EB-A7A1-3796B7516F3E}" destId="{EDED9F34-EED7-410E-8989-F5578BF3DE7E}"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219EB4-1707-496B-9118-3C4329642631}" type="doc">
      <dgm:prSet loTypeId="urn:diagrams.loki3.com/VaryingWidthList" loCatId="list" qsTypeId="urn:microsoft.com/office/officeart/2005/8/quickstyle/3d2" qsCatId="3D" csTypeId="urn:microsoft.com/office/officeart/2005/8/colors/colorful2" csCatId="colorful" phldr="1"/>
      <dgm:spPr/>
    </dgm:pt>
    <dgm:pt modelId="{6ECDB54E-E32F-4E2C-A4CE-F9D67F9A5442}">
      <dgm:prSet phldrT="[Text]" custT="1"/>
      <dgm:spPr/>
      <dgm:t>
        <a:bodyPr/>
        <a:lstStyle/>
        <a:p>
          <a:pPr algn="ctr"/>
          <a:r>
            <a:rPr lang="fa-IR" sz="2400" dirty="0"/>
            <a:t>1. بررسی شخصیت اصلی رمان بر اساس مولفه های روانکاوانه</a:t>
          </a:r>
          <a:endParaRPr lang="en-US" sz="2400" dirty="0"/>
        </a:p>
      </dgm:t>
    </dgm:pt>
    <dgm:pt modelId="{A1DD83A3-48FB-4BC5-8B53-5500E0811693}" type="parTrans" cxnId="{06292C6A-A326-4EF6-9067-536660E35748}">
      <dgm:prSet/>
      <dgm:spPr/>
      <dgm:t>
        <a:bodyPr/>
        <a:lstStyle/>
        <a:p>
          <a:endParaRPr lang="en-US"/>
        </a:p>
      </dgm:t>
    </dgm:pt>
    <dgm:pt modelId="{A2458004-70D4-49EE-9510-7328DFE8986A}" type="sibTrans" cxnId="{06292C6A-A326-4EF6-9067-536660E35748}">
      <dgm:prSet/>
      <dgm:spPr/>
      <dgm:t>
        <a:bodyPr/>
        <a:lstStyle/>
        <a:p>
          <a:endParaRPr lang="en-US"/>
        </a:p>
      </dgm:t>
    </dgm:pt>
    <dgm:pt modelId="{62114B3A-2F83-4E2F-AB70-65DBB2C373DE}">
      <dgm:prSet phldrT="[Text]" custT="1"/>
      <dgm:spPr/>
      <dgm:t>
        <a:bodyPr/>
        <a:lstStyle/>
        <a:p>
          <a:pPr algn="ctr"/>
          <a:r>
            <a:rPr lang="fa-IR" sz="2400" dirty="0"/>
            <a:t>2. بر</a:t>
          </a:r>
          <a:r>
            <a:rPr lang="fa-IR" sz="2400" b="1" dirty="0"/>
            <a:t>رسی روایت رمان بر اساس مؤلفه‌های روانکاوانه</a:t>
          </a:r>
          <a:endParaRPr lang="en-US" sz="2400" dirty="0"/>
        </a:p>
      </dgm:t>
    </dgm:pt>
    <dgm:pt modelId="{7B8ADCAF-06D5-4C98-AEE2-3A0FF0897A39}" type="parTrans" cxnId="{F3515396-6604-4C81-BD91-74F989444EB2}">
      <dgm:prSet/>
      <dgm:spPr/>
      <dgm:t>
        <a:bodyPr/>
        <a:lstStyle/>
        <a:p>
          <a:endParaRPr lang="en-US"/>
        </a:p>
      </dgm:t>
    </dgm:pt>
    <dgm:pt modelId="{9BB1E5F8-D1F7-4249-B298-292B8C800000}" type="sibTrans" cxnId="{F3515396-6604-4C81-BD91-74F989444EB2}">
      <dgm:prSet/>
      <dgm:spPr/>
      <dgm:t>
        <a:bodyPr/>
        <a:lstStyle/>
        <a:p>
          <a:endParaRPr lang="en-US"/>
        </a:p>
      </dgm:t>
    </dgm:pt>
    <dgm:pt modelId="{203D4ADE-4A61-42D0-A361-5CDE2FB564B3}">
      <dgm:prSet phldrT="[Text]" custT="1"/>
      <dgm:spPr/>
      <dgm:t>
        <a:bodyPr/>
        <a:lstStyle/>
        <a:p>
          <a:pPr algn="ctr" rtl="1"/>
          <a:r>
            <a:rPr lang="fa-IR" sz="2400" dirty="0"/>
            <a:t>3. بررسي كاربرد عنصر ديالوگ و استفاده ي روانكاوانه از آن در اين رمان</a:t>
          </a:r>
          <a:endParaRPr lang="en-US" sz="2400" dirty="0"/>
        </a:p>
      </dgm:t>
    </dgm:pt>
    <dgm:pt modelId="{6C3493EE-93BE-4EDB-BC3C-508D666F095B}" type="parTrans" cxnId="{8AD581E9-5B5D-4D6D-8BFA-DF2D697A430E}">
      <dgm:prSet/>
      <dgm:spPr/>
      <dgm:t>
        <a:bodyPr/>
        <a:lstStyle/>
        <a:p>
          <a:endParaRPr lang="en-US"/>
        </a:p>
      </dgm:t>
    </dgm:pt>
    <dgm:pt modelId="{D7D149A3-F035-4F38-A52F-72B943172BE2}" type="sibTrans" cxnId="{8AD581E9-5B5D-4D6D-8BFA-DF2D697A430E}">
      <dgm:prSet/>
      <dgm:spPr/>
      <dgm:t>
        <a:bodyPr/>
        <a:lstStyle/>
        <a:p>
          <a:endParaRPr lang="en-US"/>
        </a:p>
      </dgm:t>
    </dgm:pt>
    <dgm:pt modelId="{C22B36C7-597B-42C4-BA34-CFDC967FA5AA}" type="pres">
      <dgm:prSet presAssocID="{7F219EB4-1707-496B-9118-3C4329642631}" presName="Name0" presStyleCnt="0">
        <dgm:presLayoutVars>
          <dgm:resizeHandles/>
        </dgm:presLayoutVars>
      </dgm:prSet>
      <dgm:spPr/>
    </dgm:pt>
    <dgm:pt modelId="{9A223655-A114-4346-AF02-BD9AD3CC6656}" type="pres">
      <dgm:prSet presAssocID="{6ECDB54E-E32F-4E2C-A4CE-F9D67F9A5442}" presName="text" presStyleLbl="node1" presStyleIdx="0" presStyleCnt="3" custScaleX="377686" custScaleY="13420">
        <dgm:presLayoutVars>
          <dgm:bulletEnabled val="1"/>
        </dgm:presLayoutVars>
      </dgm:prSet>
      <dgm:spPr/>
      <dgm:t>
        <a:bodyPr/>
        <a:lstStyle/>
        <a:p>
          <a:endParaRPr lang="en-US"/>
        </a:p>
      </dgm:t>
    </dgm:pt>
    <dgm:pt modelId="{EFAF98E7-2080-4832-AE85-09B2C6BC7BA5}" type="pres">
      <dgm:prSet presAssocID="{A2458004-70D4-49EE-9510-7328DFE8986A}" presName="space" presStyleCnt="0"/>
      <dgm:spPr/>
    </dgm:pt>
    <dgm:pt modelId="{EA97131F-7AB5-42BE-A447-D1B70AE161A6}" type="pres">
      <dgm:prSet presAssocID="{62114B3A-2F83-4E2F-AB70-65DBB2C373DE}" presName="text" presStyleLbl="node1" presStyleIdx="1" presStyleCnt="3" custScaleX="589603" custScaleY="13321">
        <dgm:presLayoutVars>
          <dgm:bulletEnabled val="1"/>
        </dgm:presLayoutVars>
      </dgm:prSet>
      <dgm:spPr/>
      <dgm:t>
        <a:bodyPr/>
        <a:lstStyle/>
        <a:p>
          <a:endParaRPr lang="en-US"/>
        </a:p>
      </dgm:t>
    </dgm:pt>
    <dgm:pt modelId="{B9EDD4FA-7DC2-469F-A629-20BC595C6D70}" type="pres">
      <dgm:prSet presAssocID="{9BB1E5F8-D1F7-4249-B298-292B8C800000}" presName="space" presStyleCnt="0"/>
      <dgm:spPr/>
    </dgm:pt>
    <dgm:pt modelId="{ED184532-3594-49AE-AFDC-87101E6508F5}" type="pres">
      <dgm:prSet presAssocID="{203D4ADE-4A61-42D0-A361-5CDE2FB564B3}" presName="text" presStyleLbl="node1" presStyleIdx="2" presStyleCnt="3" custScaleX="681593" custScaleY="13425">
        <dgm:presLayoutVars>
          <dgm:bulletEnabled val="1"/>
        </dgm:presLayoutVars>
      </dgm:prSet>
      <dgm:spPr/>
      <dgm:t>
        <a:bodyPr/>
        <a:lstStyle/>
        <a:p>
          <a:endParaRPr lang="en-US"/>
        </a:p>
      </dgm:t>
    </dgm:pt>
  </dgm:ptLst>
  <dgm:cxnLst>
    <dgm:cxn modelId="{D2CE39DE-0EAD-43FD-8CFF-51AD8A750A58}" type="presOf" srcId="{7F219EB4-1707-496B-9118-3C4329642631}" destId="{C22B36C7-597B-42C4-BA34-CFDC967FA5AA}" srcOrd="0" destOrd="0" presId="urn:diagrams.loki3.com/VaryingWidthList"/>
    <dgm:cxn modelId="{F3515396-6604-4C81-BD91-74F989444EB2}" srcId="{7F219EB4-1707-496B-9118-3C4329642631}" destId="{62114B3A-2F83-4E2F-AB70-65DBB2C373DE}" srcOrd="1" destOrd="0" parTransId="{7B8ADCAF-06D5-4C98-AEE2-3A0FF0897A39}" sibTransId="{9BB1E5F8-D1F7-4249-B298-292B8C800000}"/>
    <dgm:cxn modelId="{06292C6A-A326-4EF6-9067-536660E35748}" srcId="{7F219EB4-1707-496B-9118-3C4329642631}" destId="{6ECDB54E-E32F-4E2C-A4CE-F9D67F9A5442}" srcOrd="0" destOrd="0" parTransId="{A1DD83A3-48FB-4BC5-8B53-5500E0811693}" sibTransId="{A2458004-70D4-49EE-9510-7328DFE8986A}"/>
    <dgm:cxn modelId="{8AD581E9-5B5D-4D6D-8BFA-DF2D697A430E}" srcId="{7F219EB4-1707-496B-9118-3C4329642631}" destId="{203D4ADE-4A61-42D0-A361-5CDE2FB564B3}" srcOrd="2" destOrd="0" parTransId="{6C3493EE-93BE-4EDB-BC3C-508D666F095B}" sibTransId="{D7D149A3-F035-4F38-A52F-72B943172BE2}"/>
    <dgm:cxn modelId="{4F1C7DBE-FB93-4F8A-9CB1-FAAD0B854E46}" type="presOf" srcId="{203D4ADE-4A61-42D0-A361-5CDE2FB564B3}" destId="{ED184532-3594-49AE-AFDC-87101E6508F5}" srcOrd="0" destOrd="0" presId="urn:diagrams.loki3.com/VaryingWidthList"/>
    <dgm:cxn modelId="{3FBDDBB0-F071-46AB-A9A9-CEDEC3084EFA}" type="presOf" srcId="{62114B3A-2F83-4E2F-AB70-65DBB2C373DE}" destId="{EA97131F-7AB5-42BE-A447-D1B70AE161A6}" srcOrd="0" destOrd="0" presId="urn:diagrams.loki3.com/VaryingWidthList"/>
    <dgm:cxn modelId="{128F6A2D-7C73-45D4-9CDA-5A69DCCA0220}" type="presOf" srcId="{6ECDB54E-E32F-4E2C-A4CE-F9D67F9A5442}" destId="{9A223655-A114-4346-AF02-BD9AD3CC6656}" srcOrd="0" destOrd="0" presId="urn:diagrams.loki3.com/VaryingWidthList"/>
    <dgm:cxn modelId="{F4500EEA-BEF6-4D37-B3FD-C9CBB2517F4F}" type="presParOf" srcId="{C22B36C7-597B-42C4-BA34-CFDC967FA5AA}" destId="{9A223655-A114-4346-AF02-BD9AD3CC6656}" srcOrd="0" destOrd="0" presId="urn:diagrams.loki3.com/VaryingWidthList"/>
    <dgm:cxn modelId="{244876BB-6F3B-4F54-B88D-533C1F2FE756}" type="presParOf" srcId="{C22B36C7-597B-42C4-BA34-CFDC967FA5AA}" destId="{EFAF98E7-2080-4832-AE85-09B2C6BC7BA5}" srcOrd="1" destOrd="0" presId="urn:diagrams.loki3.com/VaryingWidthList"/>
    <dgm:cxn modelId="{F61F0D79-0266-46F6-A65D-99614567DCCC}" type="presParOf" srcId="{C22B36C7-597B-42C4-BA34-CFDC967FA5AA}" destId="{EA97131F-7AB5-42BE-A447-D1B70AE161A6}" srcOrd="2" destOrd="0" presId="urn:diagrams.loki3.com/VaryingWidthList"/>
    <dgm:cxn modelId="{AE7E0B72-8302-4F75-9B27-7F5AB96FD871}" type="presParOf" srcId="{C22B36C7-597B-42C4-BA34-CFDC967FA5AA}" destId="{B9EDD4FA-7DC2-469F-A629-20BC595C6D70}" srcOrd="3" destOrd="0" presId="urn:diagrams.loki3.com/VaryingWidthList"/>
    <dgm:cxn modelId="{C4D67FFA-626D-4714-91FE-4575DEA067FE}" type="presParOf" srcId="{C22B36C7-597B-42C4-BA34-CFDC967FA5AA}" destId="{ED184532-3594-49AE-AFDC-87101E6508F5}"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553EBC-78D4-4A55-8961-1296EBD49D29}" type="doc">
      <dgm:prSet loTypeId="urn:microsoft.com/office/officeart/2005/8/layout/default" loCatId="list" qsTypeId="urn:microsoft.com/office/officeart/2005/8/quickstyle/3d5" qsCatId="3D" csTypeId="urn:microsoft.com/office/officeart/2005/8/colors/accent2_4" csCatId="accent2" phldr="1"/>
      <dgm:spPr/>
      <dgm:t>
        <a:bodyPr/>
        <a:lstStyle/>
        <a:p>
          <a:endParaRPr lang="en-US"/>
        </a:p>
      </dgm:t>
    </dgm:pt>
    <dgm:pt modelId="{E1C3E488-05FF-4B0C-8715-D06731ABBEF9}">
      <dgm:prSet phldrT="[Text]"/>
      <dgm:spPr/>
      <dgm:t>
        <a:bodyPr/>
        <a:lstStyle/>
        <a:p>
          <a:r>
            <a:rPr lang="fa-IR" dirty="0"/>
            <a:t>شخصيت</a:t>
          </a:r>
          <a:endParaRPr lang="en-US" dirty="0"/>
        </a:p>
      </dgm:t>
    </dgm:pt>
    <dgm:pt modelId="{D5B993D5-797B-455C-A102-FBBDEDBD30A9}" type="parTrans" cxnId="{5532841F-62AE-44E2-9A8E-B8116035368E}">
      <dgm:prSet/>
      <dgm:spPr/>
      <dgm:t>
        <a:bodyPr/>
        <a:lstStyle/>
        <a:p>
          <a:endParaRPr lang="en-US"/>
        </a:p>
      </dgm:t>
    </dgm:pt>
    <dgm:pt modelId="{CB9F2BA1-96D3-4515-8925-E78E7655065E}" type="sibTrans" cxnId="{5532841F-62AE-44E2-9A8E-B8116035368E}">
      <dgm:prSet/>
      <dgm:spPr/>
      <dgm:t>
        <a:bodyPr/>
        <a:lstStyle/>
        <a:p>
          <a:endParaRPr lang="en-US"/>
        </a:p>
      </dgm:t>
    </dgm:pt>
    <dgm:pt modelId="{D385A505-9526-4B90-9321-D50ECF3E0D47}">
      <dgm:prSet phldrT="[Text]"/>
      <dgm:spPr/>
      <dgm:t>
        <a:bodyPr/>
        <a:lstStyle/>
        <a:p>
          <a:r>
            <a:rPr lang="fa-IR" dirty="0"/>
            <a:t>پيرنگ</a:t>
          </a:r>
          <a:endParaRPr lang="en-US" dirty="0"/>
        </a:p>
      </dgm:t>
    </dgm:pt>
    <dgm:pt modelId="{04CAC297-6688-4DCD-A0CD-2FF386630FC1}" type="parTrans" cxnId="{CB7D6727-2BBE-4D0A-B9CE-F7E574485056}">
      <dgm:prSet/>
      <dgm:spPr/>
      <dgm:t>
        <a:bodyPr/>
        <a:lstStyle/>
        <a:p>
          <a:endParaRPr lang="en-US"/>
        </a:p>
      </dgm:t>
    </dgm:pt>
    <dgm:pt modelId="{F2DDE85B-9FE5-43AB-8FEE-E6BD3DFC81C0}" type="sibTrans" cxnId="{CB7D6727-2BBE-4D0A-B9CE-F7E574485056}">
      <dgm:prSet/>
      <dgm:spPr/>
      <dgm:t>
        <a:bodyPr/>
        <a:lstStyle/>
        <a:p>
          <a:endParaRPr lang="en-US"/>
        </a:p>
      </dgm:t>
    </dgm:pt>
    <dgm:pt modelId="{0FD7D6E6-6EEA-4A52-A5A9-9F845202EB31}">
      <dgm:prSet phldrT="[Text]"/>
      <dgm:spPr/>
      <dgm:t>
        <a:bodyPr/>
        <a:lstStyle/>
        <a:p>
          <a:r>
            <a:rPr lang="fa-IR" dirty="0"/>
            <a:t>گفت و گو</a:t>
          </a:r>
          <a:endParaRPr lang="en-US" dirty="0"/>
        </a:p>
      </dgm:t>
    </dgm:pt>
    <dgm:pt modelId="{74676770-A768-49D9-9432-D1462870AF13}" type="parTrans" cxnId="{6C1D1B15-3D48-4483-B6D4-9AB6FA6C3DDE}">
      <dgm:prSet/>
      <dgm:spPr/>
      <dgm:t>
        <a:bodyPr/>
        <a:lstStyle/>
        <a:p>
          <a:endParaRPr lang="en-US"/>
        </a:p>
      </dgm:t>
    </dgm:pt>
    <dgm:pt modelId="{978EC723-45DB-44B8-831B-2AACC6F7584D}" type="sibTrans" cxnId="{6C1D1B15-3D48-4483-B6D4-9AB6FA6C3DDE}">
      <dgm:prSet/>
      <dgm:spPr/>
      <dgm:t>
        <a:bodyPr/>
        <a:lstStyle/>
        <a:p>
          <a:endParaRPr lang="en-US"/>
        </a:p>
      </dgm:t>
    </dgm:pt>
    <dgm:pt modelId="{BD54A434-9AF9-4542-9329-D8B7D79D4D1C}">
      <dgm:prSet phldrT="[Text]"/>
      <dgm:spPr/>
      <dgm:t>
        <a:bodyPr/>
        <a:lstStyle/>
        <a:p>
          <a:r>
            <a:rPr lang="fa-IR" dirty="0"/>
            <a:t>زاويه ديد</a:t>
          </a:r>
          <a:endParaRPr lang="en-US" dirty="0"/>
        </a:p>
      </dgm:t>
    </dgm:pt>
    <dgm:pt modelId="{5B8AAACC-52C8-4DBC-AB37-EE56B1F93D56}" type="parTrans" cxnId="{127CFDA7-6642-4E72-984E-B8D84FDE7637}">
      <dgm:prSet/>
      <dgm:spPr/>
      <dgm:t>
        <a:bodyPr/>
        <a:lstStyle/>
        <a:p>
          <a:endParaRPr lang="en-US"/>
        </a:p>
      </dgm:t>
    </dgm:pt>
    <dgm:pt modelId="{6AD29CCE-A986-4D01-94F3-08816A225003}" type="sibTrans" cxnId="{127CFDA7-6642-4E72-984E-B8D84FDE7637}">
      <dgm:prSet/>
      <dgm:spPr/>
      <dgm:t>
        <a:bodyPr/>
        <a:lstStyle/>
        <a:p>
          <a:endParaRPr lang="en-US"/>
        </a:p>
      </dgm:t>
    </dgm:pt>
    <dgm:pt modelId="{1DD15B8F-6001-49FA-9510-3D33D97A9AA8}" type="pres">
      <dgm:prSet presAssocID="{EA553EBC-78D4-4A55-8961-1296EBD49D29}" presName="diagram" presStyleCnt="0">
        <dgm:presLayoutVars>
          <dgm:dir/>
          <dgm:resizeHandles val="exact"/>
        </dgm:presLayoutVars>
      </dgm:prSet>
      <dgm:spPr/>
      <dgm:t>
        <a:bodyPr/>
        <a:lstStyle/>
        <a:p>
          <a:endParaRPr lang="en-US"/>
        </a:p>
      </dgm:t>
    </dgm:pt>
    <dgm:pt modelId="{ED234665-B53A-4AE6-9C8A-BC75618F4073}" type="pres">
      <dgm:prSet presAssocID="{E1C3E488-05FF-4B0C-8715-D06731ABBEF9}" presName="node" presStyleLbl="node1" presStyleIdx="0" presStyleCnt="4">
        <dgm:presLayoutVars>
          <dgm:bulletEnabled val="1"/>
        </dgm:presLayoutVars>
      </dgm:prSet>
      <dgm:spPr/>
      <dgm:t>
        <a:bodyPr/>
        <a:lstStyle/>
        <a:p>
          <a:endParaRPr lang="en-US"/>
        </a:p>
      </dgm:t>
    </dgm:pt>
    <dgm:pt modelId="{04F67694-46DA-4692-BD5D-9433B0259C68}" type="pres">
      <dgm:prSet presAssocID="{CB9F2BA1-96D3-4515-8925-E78E7655065E}" presName="sibTrans" presStyleCnt="0"/>
      <dgm:spPr/>
    </dgm:pt>
    <dgm:pt modelId="{6C0BC2C2-0EAF-4998-9052-941818FF6263}" type="pres">
      <dgm:prSet presAssocID="{D385A505-9526-4B90-9321-D50ECF3E0D47}" presName="node" presStyleLbl="node1" presStyleIdx="1" presStyleCnt="4">
        <dgm:presLayoutVars>
          <dgm:bulletEnabled val="1"/>
        </dgm:presLayoutVars>
      </dgm:prSet>
      <dgm:spPr/>
      <dgm:t>
        <a:bodyPr/>
        <a:lstStyle/>
        <a:p>
          <a:endParaRPr lang="en-US"/>
        </a:p>
      </dgm:t>
    </dgm:pt>
    <dgm:pt modelId="{7DB72079-F709-4454-AF7F-15917AAE3A08}" type="pres">
      <dgm:prSet presAssocID="{F2DDE85B-9FE5-43AB-8FEE-E6BD3DFC81C0}" presName="sibTrans" presStyleCnt="0"/>
      <dgm:spPr/>
    </dgm:pt>
    <dgm:pt modelId="{F1B64531-FF05-4C47-BEBE-38605D752D26}" type="pres">
      <dgm:prSet presAssocID="{0FD7D6E6-6EEA-4A52-A5A9-9F845202EB31}" presName="node" presStyleLbl="node1" presStyleIdx="2" presStyleCnt="4">
        <dgm:presLayoutVars>
          <dgm:bulletEnabled val="1"/>
        </dgm:presLayoutVars>
      </dgm:prSet>
      <dgm:spPr/>
      <dgm:t>
        <a:bodyPr/>
        <a:lstStyle/>
        <a:p>
          <a:endParaRPr lang="en-US"/>
        </a:p>
      </dgm:t>
    </dgm:pt>
    <dgm:pt modelId="{0C008243-086F-4825-98E1-018EA814CE0E}" type="pres">
      <dgm:prSet presAssocID="{978EC723-45DB-44B8-831B-2AACC6F7584D}" presName="sibTrans" presStyleCnt="0"/>
      <dgm:spPr/>
    </dgm:pt>
    <dgm:pt modelId="{CA8700BE-44B5-48D1-B2EB-F22E2E44B7DE}" type="pres">
      <dgm:prSet presAssocID="{BD54A434-9AF9-4542-9329-D8B7D79D4D1C}" presName="node" presStyleLbl="node1" presStyleIdx="3" presStyleCnt="4">
        <dgm:presLayoutVars>
          <dgm:bulletEnabled val="1"/>
        </dgm:presLayoutVars>
      </dgm:prSet>
      <dgm:spPr/>
      <dgm:t>
        <a:bodyPr/>
        <a:lstStyle/>
        <a:p>
          <a:endParaRPr lang="en-US"/>
        </a:p>
      </dgm:t>
    </dgm:pt>
  </dgm:ptLst>
  <dgm:cxnLst>
    <dgm:cxn modelId="{5532841F-62AE-44E2-9A8E-B8116035368E}" srcId="{EA553EBC-78D4-4A55-8961-1296EBD49D29}" destId="{E1C3E488-05FF-4B0C-8715-D06731ABBEF9}" srcOrd="0" destOrd="0" parTransId="{D5B993D5-797B-455C-A102-FBBDEDBD30A9}" sibTransId="{CB9F2BA1-96D3-4515-8925-E78E7655065E}"/>
    <dgm:cxn modelId="{578A3DFB-6768-413E-8661-0ABE6A5740FD}" type="presOf" srcId="{D385A505-9526-4B90-9321-D50ECF3E0D47}" destId="{6C0BC2C2-0EAF-4998-9052-941818FF6263}" srcOrd="0" destOrd="0" presId="urn:microsoft.com/office/officeart/2005/8/layout/default"/>
    <dgm:cxn modelId="{E2392ADC-4D52-4F37-A86C-13E2434EA224}" type="presOf" srcId="{BD54A434-9AF9-4542-9329-D8B7D79D4D1C}" destId="{CA8700BE-44B5-48D1-B2EB-F22E2E44B7DE}" srcOrd="0" destOrd="0" presId="urn:microsoft.com/office/officeart/2005/8/layout/default"/>
    <dgm:cxn modelId="{CB7D6727-2BBE-4D0A-B9CE-F7E574485056}" srcId="{EA553EBC-78D4-4A55-8961-1296EBD49D29}" destId="{D385A505-9526-4B90-9321-D50ECF3E0D47}" srcOrd="1" destOrd="0" parTransId="{04CAC297-6688-4DCD-A0CD-2FF386630FC1}" sibTransId="{F2DDE85B-9FE5-43AB-8FEE-E6BD3DFC81C0}"/>
    <dgm:cxn modelId="{D155C51B-7698-461E-ACF8-3FA7674D98D3}" type="presOf" srcId="{E1C3E488-05FF-4B0C-8715-D06731ABBEF9}" destId="{ED234665-B53A-4AE6-9C8A-BC75618F4073}" srcOrd="0" destOrd="0" presId="urn:microsoft.com/office/officeart/2005/8/layout/default"/>
    <dgm:cxn modelId="{127CFDA7-6642-4E72-984E-B8D84FDE7637}" srcId="{EA553EBC-78D4-4A55-8961-1296EBD49D29}" destId="{BD54A434-9AF9-4542-9329-D8B7D79D4D1C}" srcOrd="3" destOrd="0" parTransId="{5B8AAACC-52C8-4DBC-AB37-EE56B1F93D56}" sibTransId="{6AD29CCE-A986-4D01-94F3-08816A225003}"/>
    <dgm:cxn modelId="{6C1D1B15-3D48-4483-B6D4-9AB6FA6C3DDE}" srcId="{EA553EBC-78D4-4A55-8961-1296EBD49D29}" destId="{0FD7D6E6-6EEA-4A52-A5A9-9F845202EB31}" srcOrd="2" destOrd="0" parTransId="{74676770-A768-49D9-9432-D1462870AF13}" sibTransId="{978EC723-45DB-44B8-831B-2AACC6F7584D}"/>
    <dgm:cxn modelId="{F68CBF64-CC79-448D-9CD3-1AF9B31EFAE1}" type="presOf" srcId="{EA553EBC-78D4-4A55-8961-1296EBD49D29}" destId="{1DD15B8F-6001-49FA-9510-3D33D97A9AA8}" srcOrd="0" destOrd="0" presId="urn:microsoft.com/office/officeart/2005/8/layout/default"/>
    <dgm:cxn modelId="{90C6A5D4-909C-40A7-B5A2-0E419E6CFC77}" type="presOf" srcId="{0FD7D6E6-6EEA-4A52-A5A9-9F845202EB31}" destId="{F1B64531-FF05-4C47-BEBE-38605D752D26}" srcOrd="0" destOrd="0" presId="urn:microsoft.com/office/officeart/2005/8/layout/default"/>
    <dgm:cxn modelId="{1181ED0A-7AA5-4D72-A114-47E490CDD631}" type="presParOf" srcId="{1DD15B8F-6001-49FA-9510-3D33D97A9AA8}" destId="{ED234665-B53A-4AE6-9C8A-BC75618F4073}" srcOrd="0" destOrd="0" presId="urn:microsoft.com/office/officeart/2005/8/layout/default"/>
    <dgm:cxn modelId="{7AF3D217-E003-4515-9F0C-D4BEA64E9A5B}" type="presParOf" srcId="{1DD15B8F-6001-49FA-9510-3D33D97A9AA8}" destId="{04F67694-46DA-4692-BD5D-9433B0259C68}" srcOrd="1" destOrd="0" presId="urn:microsoft.com/office/officeart/2005/8/layout/default"/>
    <dgm:cxn modelId="{A45822B3-DCF7-4968-A809-A4AC67000E24}" type="presParOf" srcId="{1DD15B8F-6001-49FA-9510-3D33D97A9AA8}" destId="{6C0BC2C2-0EAF-4998-9052-941818FF6263}" srcOrd="2" destOrd="0" presId="urn:microsoft.com/office/officeart/2005/8/layout/default"/>
    <dgm:cxn modelId="{E8A19D68-F4E9-42B6-8E72-74A9EE3AA4EA}" type="presParOf" srcId="{1DD15B8F-6001-49FA-9510-3D33D97A9AA8}" destId="{7DB72079-F709-4454-AF7F-15917AAE3A08}" srcOrd="3" destOrd="0" presId="urn:microsoft.com/office/officeart/2005/8/layout/default"/>
    <dgm:cxn modelId="{4D255824-BC43-4317-95C8-282B24204515}" type="presParOf" srcId="{1DD15B8F-6001-49FA-9510-3D33D97A9AA8}" destId="{F1B64531-FF05-4C47-BEBE-38605D752D26}" srcOrd="4" destOrd="0" presId="urn:microsoft.com/office/officeart/2005/8/layout/default"/>
    <dgm:cxn modelId="{A73FA9DB-0561-4EB3-9471-AFAE2AC40D9F}" type="presParOf" srcId="{1DD15B8F-6001-49FA-9510-3D33D97A9AA8}" destId="{0C008243-086F-4825-98E1-018EA814CE0E}" srcOrd="5" destOrd="0" presId="urn:microsoft.com/office/officeart/2005/8/layout/default"/>
    <dgm:cxn modelId="{00BE67C0-3822-4A64-A59D-A2D4D04D0FD4}" type="presParOf" srcId="{1DD15B8F-6001-49FA-9510-3D33D97A9AA8}" destId="{CA8700BE-44B5-48D1-B2EB-F22E2E44B7D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F9BE-6325-469F-BFEC-BCD5D830FD1F}">
      <dsp:nvSpPr>
        <dsp:cNvPr id="0" name=""/>
        <dsp:cNvSpPr/>
      </dsp:nvSpPr>
      <dsp:spPr>
        <a:xfrm>
          <a:off x="8582143" y="0"/>
          <a:ext cx="2067597" cy="195945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a:t>فصل اول:</a:t>
          </a:r>
        </a:p>
        <a:p>
          <a:pPr lvl="0" algn="ctr" defTabSz="1244600" rtl="1">
            <a:lnSpc>
              <a:spcPct val="90000"/>
            </a:lnSpc>
            <a:spcBef>
              <a:spcPct val="0"/>
            </a:spcBef>
            <a:spcAft>
              <a:spcPct val="35000"/>
            </a:spcAft>
          </a:pPr>
          <a:r>
            <a:rPr lang="fa-IR" sz="2400" kern="1200" dirty="0"/>
            <a:t>کلیات</a:t>
          </a:r>
        </a:p>
      </dsp:txBody>
      <dsp:txXfrm>
        <a:off x="8884936" y="286955"/>
        <a:ext cx="1462011" cy="1385541"/>
      </dsp:txXfrm>
    </dsp:sp>
    <dsp:sp modelId="{082830BB-B626-46D1-9514-E767E7F97820}">
      <dsp:nvSpPr>
        <dsp:cNvPr id="0" name=""/>
        <dsp:cNvSpPr/>
      </dsp:nvSpPr>
      <dsp:spPr>
        <a:xfrm>
          <a:off x="1957796" y="2157903"/>
          <a:ext cx="2254954" cy="2153392"/>
        </a:xfrm>
        <a:prstGeom prst="ellipse">
          <a:avLst/>
        </a:prstGeom>
        <a:solidFill>
          <a:schemeClr val="accent2">
            <a:alpha val="50000"/>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a:t>فصل چهارم:</a:t>
          </a:r>
        </a:p>
        <a:p>
          <a:pPr lvl="0" algn="ctr" defTabSz="1244600" rtl="1">
            <a:lnSpc>
              <a:spcPct val="90000"/>
            </a:lnSpc>
            <a:spcBef>
              <a:spcPct val="0"/>
            </a:spcBef>
            <a:spcAft>
              <a:spcPct val="35000"/>
            </a:spcAft>
          </a:pPr>
          <a:r>
            <a:rPr lang="fa-IR" sz="2400" kern="1200" dirty="0"/>
            <a:t>نتایج وبحث</a:t>
          </a:r>
        </a:p>
      </dsp:txBody>
      <dsp:txXfrm>
        <a:off x="2288026" y="2473260"/>
        <a:ext cx="1594494" cy="1522678"/>
      </dsp:txXfrm>
    </dsp:sp>
    <dsp:sp modelId="{C066FC99-A76A-4A57-8F5C-356507C9444E}">
      <dsp:nvSpPr>
        <dsp:cNvPr id="0" name=""/>
        <dsp:cNvSpPr/>
      </dsp:nvSpPr>
      <dsp:spPr>
        <a:xfrm>
          <a:off x="422008" y="3953236"/>
          <a:ext cx="2351726" cy="2171632"/>
        </a:xfrm>
        <a:prstGeom prst="ellipse">
          <a:avLst/>
        </a:prstGeom>
        <a:solidFill>
          <a:schemeClr val="accent2">
            <a:alpha val="50000"/>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a:t>فصل پنجم:</a:t>
          </a:r>
        </a:p>
        <a:p>
          <a:pPr lvl="0" algn="ctr" defTabSz="1244600" rtl="1">
            <a:lnSpc>
              <a:spcPct val="90000"/>
            </a:lnSpc>
            <a:spcBef>
              <a:spcPct val="0"/>
            </a:spcBef>
            <a:spcAft>
              <a:spcPct val="35000"/>
            </a:spcAft>
          </a:pPr>
          <a:r>
            <a:rPr lang="fa-IR" sz="2400" kern="1200" dirty="0"/>
            <a:t>جمع بندی</a:t>
          </a:r>
        </a:p>
      </dsp:txBody>
      <dsp:txXfrm>
        <a:off x="766410" y="4271264"/>
        <a:ext cx="1662922" cy="1535576"/>
      </dsp:txXfrm>
    </dsp:sp>
    <dsp:sp modelId="{70865883-79AC-48D3-8E39-BAF95660E6C6}">
      <dsp:nvSpPr>
        <dsp:cNvPr id="0" name=""/>
        <dsp:cNvSpPr/>
      </dsp:nvSpPr>
      <dsp:spPr>
        <a:xfrm>
          <a:off x="4067782" y="950253"/>
          <a:ext cx="2180804" cy="2024259"/>
        </a:xfrm>
        <a:prstGeom prst="ellipse">
          <a:avLst/>
        </a:prstGeom>
        <a:solidFill>
          <a:schemeClr val="accent2">
            <a:alpha val="50000"/>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a:t>فصل سوم:</a:t>
          </a:r>
        </a:p>
        <a:p>
          <a:pPr lvl="0" algn="ctr" defTabSz="1244600" rtl="1">
            <a:lnSpc>
              <a:spcPct val="90000"/>
            </a:lnSpc>
            <a:spcBef>
              <a:spcPct val="0"/>
            </a:spcBef>
            <a:spcAft>
              <a:spcPct val="35000"/>
            </a:spcAft>
          </a:pPr>
          <a:r>
            <a:rPr lang="fa-IR" sz="2400" kern="1200" dirty="0"/>
            <a:t>روش</a:t>
          </a:r>
        </a:p>
        <a:p>
          <a:pPr lvl="0" algn="ctr" defTabSz="1244600" rtl="1">
            <a:lnSpc>
              <a:spcPct val="90000"/>
            </a:lnSpc>
            <a:spcBef>
              <a:spcPct val="0"/>
            </a:spcBef>
            <a:spcAft>
              <a:spcPct val="35000"/>
            </a:spcAft>
          </a:pPr>
          <a:r>
            <a:rPr lang="fa-IR" sz="2400" kern="1200" dirty="0"/>
            <a:t> اجرای طرح</a:t>
          </a:r>
        </a:p>
      </dsp:txBody>
      <dsp:txXfrm>
        <a:off x="4387153" y="1246699"/>
        <a:ext cx="1542062" cy="1431367"/>
      </dsp:txXfrm>
    </dsp:sp>
    <dsp:sp modelId="{7410C463-78A1-4ECB-9A08-CDFC7C4CCA75}">
      <dsp:nvSpPr>
        <dsp:cNvPr id="0" name=""/>
        <dsp:cNvSpPr/>
      </dsp:nvSpPr>
      <dsp:spPr>
        <a:xfrm>
          <a:off x="6201568" y="0"/>
          <a:ext cx="2185928" cy="2042886"/>
        </a:xfrm>
        <a:prstGeom prst="ellipse">
          <a:avLst/>
        </a:prstGeom>
        <a:solidFill>
          <a:schemeClr val="accent2">
            <a:alpha val="50000"/>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a:t>فصل دوم:</a:t>
          </a:r>
        </a:p>
        <a:p>
          <a:pPr lvl="0" algn="ctr" defTabSz="1244600" rtl="1">
            <a:lnSpc>
              <a:spcPct val="90000"/>
            </a:lnSpc>
            <a:spcBef>
              <a:spcPct val="0"/>
            </a:spcBef>
            <a:spcAft>
              <a:spcPct val="35000"/>
            </a:spcAft>
          </a:pPr>
          <a:r>
            <a:rPr lang="fa-IR" sz="2400" kern="1200" dirty="0"/>
            <a:t>پیشینه پژوهش</a:t>
          </a:r>
        </a:p>
      </dsp:txBody>
      <dsp:txXfrm>
        <a:off x="6521690" y="299174"/>
        <a:ext cx="1545684" cy="1444538"/>
      </dsp:txXfrm>
    </dsp:sp>
    <dsp:sp modelId="{EDED9F34-EED7-410E-8989-F5578BF3DE7E}">
      <dsp:nvSpPr>
        <dsp:cNvPr id="0" name=""/>
        <dsp:cNvSpPr/>
      </dsp:nvSpPr>
      <dsp:spPr>
        <a:xfrm>
          <a:off x="7400890" y="2428028"/>
          <a:ext cx="3875331" cy="3793992"/>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fa-IR" sz="5400" kern="1200" dirty="0">
              <a:cs typeface="B Badr" panose="00000400000000000000" pitchFamily="2" charset="-78"/>
            </a:rPr>
            <a:t>پایان نامه</a:t>
          </a:r>
        </a:p>
      </dsp:txBody>
      <dsp:txXfrm>
        <a:off x="7968419" y="2983645"/>
        <a:ext cx="2740273" cy="268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23655-A114-4346-AF02-BD9AD3CC6656}">
      <dsp:nvSpPr>
        <dsp:cNvPr id="0" name=""/>
        <dsp:cNvSpPr/>
      </dsp:nvSpPr>
      <dsp:spPr>
        <a:xfrm>
          <a:off x="0" y="1285958"/>
          <a:ext cx="8128000" cy="69124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a-IR" sz="2400" kern="1200" dirty="0"/>
            <a:t>1. بررسی شخصیت اصلی رمان بر اساس مولفه های روانکاوانه</a:t>
          </a:r>
          <a:endParaRPr lang="en-US" sz="2400" kern="1200" dirty="0"/>
        </a:p>
      </dsp:txBody>
      <dsp:txXfrm>
        <a:off x="0" y="1285958"/>
        <a:ext cx="8128000" cy="691246"/>
      </dsp:txXfrm>
    </dsp:sp>
    <dsp:sp modelId="{EA97131F-7AB5-42BE-A447-D1B70AE161A6}">
      <dsp:nvSpPr>
        <dsp:cNvPr id="0" name=""/>
        <dsp:cNvSpPr/>
      </dsp:nvSpPr>
      <dsp:spPr>
        <a:xfrm>
          <a:off x="0" y="2234748"/>
          <a:ext cx="8128000" cy="686146"/>
        </a:xfrm>
        <a:prstGeom prst="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a-IR" sz="2400" kern="1200" dirty="0"/>
            <a:t>2. بر</a:t>
          </a:r>
          <a:r>
            <a:rPr lang="fa-IR" sz="2400" b="1" kern="1200" dirty="0"/>
            <a:t>رسی روایت رمان بر اساس مؤلفه‌های روانکاوانه</a:t>
          </a:r>
          <a:endParaRPr lang="en-US" sz="2400" kern="1200" dirty="0"/>
        </a:p>
      </dsp:txBody>
      <dsp:txXfrm>
        <a:off x="0" y="2234748"/>
        <a:ext cx="8128000" cy="686146"/>
      </dsp:txXfrm>
    </dsp:sp>
    <dsp:sp modelId="{ED184532-3594-49AE-AFDC-87101E6508F5}">
      <dsp:nvSpPr>
        <dsp:cNvPr id="0" name=""/>
        <dsp:cNvSpPr/>
      </dsp:nvSpPr>
      <dsp:spPr>
        <a:xfrm>
          <a:off x="0" y="3178438"/>
          <a:ext cx="8128000" cy="69150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rtl="1">
            <a:lnSpc>
              <a:spcPct val="90000"/>
            </a:lnSpc>
            <a:spcBef>
              <a:spcPct val="0"/>
            </a:spcBef>
            <a:spcAft>
              <a:spcPct val="35000"/>
            </a:spcAft>
          </a:pPr>
          <a:r>
            <a:rPr lang="fa-IR" sz="2400" kern="1200" dirty="0"/>
            <a:t>3. بررسي كاربرد عنصر ديالوگ و استفاده ي روانكاوانه از آن در اين رمان</a:t>
          </a:r>
          <a:endParaRPr lang="en-US" sz="2400" kern="1200" dirty="0"/>
        </a:p>
      </dsp:txBody>
      <dsp:txXfrm>
        <a:off x="0" y="3178438"/>
        <a:ext cx="8128000" cy="691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34665-B53A-4AE6-9C8A-BC75618F4073}">
      <dsp:nvSpPr>
        <dsp:cNvPr id="0" name=""/>
        <dsp:cNvSpPr/>
      </dsp:nvSpPr>
      <dsp:spPr>
        <a:xfrm>
          <a:off x="647" y="21952"/>
          <a:ext cx="2523989" cy="1514393"/>
        </a:xfrm>
        <a:prstGeom prst="rect">
          <a:avLst/>
        </a:prstGeom>
        <a:solidFill>
          <a:schemeClr val="accent2">
            <a:shade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fa-IR" sz="5200" kern="1200" dirty="0"/>
            <a:t>شخصيت</a:t>
          </a:r>
          <a:endParaRPr lang="en-US" sz="5200" kern="1200" dirty="0"/>
        </a:p>
      </dsp:txBody>
      <dsp:txXfrm>
        <a:off x="647" y="21952"/>
        <a:ext cx="2523989" cy="1514393"/>
      </dsp:txXfrm>
    </dsp:sp>
    <dsp:sp modelId="{6C0BC2C2-0EAF-4998-9052-941818FF6263}">
      <dsp:nvSpPr>
        <dsp:cNvPr id="0" name=""/>
        <dsp:cNvSpPr/>
      </dsp:nvSpPr>
      <dsp:spPr>
        <a:xfrm>
          <a:off x="2777035" y="21952"/>
          <a:ext cx="2523989" cy="1514393"/>
        </a:xfrm>
        <a:prstGeom prst="rect">
          <a:avLst/>
        </a:prstGeom>
        <a:solidFill>
          <a:schemeClr val="accent2">
            <a:shade val="50000"/>
            <a:hueOff val="-295587"/>
            <a:satOff val="3892"/>
            <a:lumOff val="2330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fa-IR" sz="5200" kern="1200" dirty="0"/>
            <a:t>پيرنگ</a:t>
          </a:r>
          <a:endParaRPr lang="en-US" sz="5200" kern="1200" dirty="0"/>
        </a:p>
      </dsp:txBody>
      <dsp:txXfrm>
        <a:off x="2777035" y="21952"/>
        <a:ext cx="2523989" cy="1514393"/>
      </dsp:txXfrm>
    </dsp:sp>
    <dsp:sp modelId="{F1B64531-FF05-4C47-BEBE-38605D752D26}">
      <dsp:nvSpPr>
        <dsp:cNvPr id="0" name=""/>
        <dsp:cNvSpPr/>
      </dsp:nvSpPr>
      <dsp:spPr>
        <a:xfrm>
          <a:off x="647" y="1788744"/>
          <a:ext cx="2523989" cy="1514393"/>
        </a:xfrm>
        <a:prstGeom prst="rect">
          <a:avLst/>
        </a:prstGeom>
        <a:solidFill>
          <a:schemeClr val="accent2">
            <a:shade val="50000"/>
            <a:hueOff val="-591173"/>
            <a:satOff val="7783"/>
            <a:lumOff val="4661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fa-IR" sz="5200" kern="1200" dirty="0"/>
            <a:t>گفت و گو</a:t>
          </a:r>
          <a:endParaRPr lang="en-US" sz="5200" kern="1200" dirty="0"/>
        </a:p>
      </dsp:txBody>
      <dsp:txXfrm>
        <a:off x="647" y="1788744"/>
        <a:ext cx="2523989" cy="1514393"/>
      </dsp:txXfrm>
    </dsp:sp>
    <dsp:sp modelId="{CA8700BE-44B5-48D1-B2EB-F22E2E44B7DE}">
      <dsp:nvSpPr>
        <dsp:cNvPr id="0" name=""/>
        <dsp:cNvSpPr/>
      </dsp:nvSpPr>
      <dsp:spPr>
        <a:xfrm>
          <a:off x="2777035" y="1788744"/>
          <a:ext cx="2523989" cy="1514393"/>
        </a:xfrm>
        <a:prstGeom prst="rect">
          <a:avLst/>
        </a:prstGeom>
        <a:solidFill>
          <a:schemeClr val="accent2">
            <a:shade val="50000"/>
            <a:hueOff val="-295587"/>
            <a:satOff val="3892"/>
            <a:lumOff val="2330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fa-IR" sz="5200" kern="1200" dirty="0"/>
            <a:t>زاويه ديد</a:t>
          </a:r>
          <a:endParaRPr lang="en-US" sz="5200" kern="1200" dirty="0"/>
        </a:p>
      </dsp:txBody>
      <dsp:txXfrm>
        <a:off x="2777035" y="1788744"/>
        <a:ext cx="2523989" cy="151439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5994-B8BA-40C5-A4FE-C98B56F32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20469626-CE4B-46FD-AB91-A1CE7C38A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E0043ECF-4299-4796-81C4-F48C98BF2CF3}"/>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5" name="Footer Placeholder 4">
            <a:extLst>
              <a:ext uri="{FF2B5EF4-FFF2-40B4-BE49-F238E27FC236}">
                <a16:creationId xmlns:a16="http://schemas.microsoft.com/office/drawing/2014/main" id="{63B7C1D8-33FE-467D-96DC-49D85A97A55B}"/>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F760D06D-9A39-4868-B0A0-318D8BED81F9}"/>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95049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9DE5-F35D-4F83-9FB5-DAC13CDB5A52}"/>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FCA4D0F4-36C2-4DEB-9105-A8A76B4052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FD3D664-1E12-44B5-A8A6-AAAEEFF0114C}"/>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5" name="Footer Placeholder 4">
            <a:extLst>
              <a:ext uri="{FF2B5EF4-FFF2-40B4-BE49-F238E27FC236}">
                <a16:creationId xmlns:a16="http://schemas.microsoft.com/office/drawing/2014/main" id="{4BA7DA2A-5F34-4221-A4DF-9B917175762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577C260-2C48-4450-8432-7C67F5CD8A7A}"/>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169084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DB3365-23ED-4C6C-9A0E-BFFD877105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02B08926-9B55-4343-89EE-989A65042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CE32CB26-7C04-4612-BC20-64C24162F8ED}"/>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5" name="Footer Placeholder 4">
            <a:extLst>
              <a:ext uri="{FF2B5EF4-FFF2-40B4-BE49-F238E27FC236}">
                <a16:creationId xmlns:a16="http://schemas.microsoft.com/office/drawing/2014/main" id="{EC9B4D66-BDA3-4B18-B9A7-817127098CAD}"/>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EE722372-E090-426C-998A-19ED2891BC32}"/>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183742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D711-4C11-4CFE-8787-D6B30119CBD6}"/>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F7DA54C0-5433-4194-84C8-552697D74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E7BC8EB7-F6D5-48BF-B17F-EA94477DC151}"/>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5" name="Footer Placeholder 4">
            <a:extLst>
              <a:ext uri="{FF2B5EF4-FFF2-40B4-BE49-F238E27FC236}">
                <a16:creationId xmlns:a16="http://schemas.microsoft.com/office/drawing/2014/main" id="{997806C5-C284-4C9E-BA88-74038E8A473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1BCA394E-A331-4708-A8E9-35EFFE76B0D0}"/>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161495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0F3B-7BB8-4392-8309-3BD6E161B2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1B8B33CC-BD82-4B5D-B7AE-9D0040655F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940D2E-C1B4-4C43-A8F5-E8BA53FD038F}"/>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5" name="Footer Placeholder 4">
            <a:extLst>
              <a:ext uri="{FF2B5EF4-FFF2-40B4-BE49-F238E27FC236}">
                <a16:creationId xmlns:a16="http://schemas.microsoft.com/office/drawing/2014/main" id="{B18454A6-2FF5-4613-9079-2957A48F2F6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C8BA0E0-6713-4E44-A0C1-BFDBC5B7E389}"/>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140909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F2FD-72FF-4CDF-8432-E79CA9D1CE39}"/>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4B0B54BA-4185-4072-A2BD-4098E6DAA1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CB54CFED-2D6A-47C7-B24B-BC10CEEF23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A6AC45E4-D1A4-4753-A9D6-7B2586D9A94E}"/>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6" name="Footer Placeholder 5">
            <a:extLst>
              <a:ext uri="{FF2B5EF4-FFF2-40B4-BE49-F238E27FC236}">
                <a16:creationId xmlns:a16="http://schemas.microsoft.com/office/drawing/2014/main" id="{B183AF84-73EA-4D47-9DAE-8F949FBA6BAE}"/>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F993080F-0FDA-45D7-B951-B8EB9AC48CB7}"/>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428056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BFA10-33EE-401B-82A1-AEB1C962B6EB}"/>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E6B14008-CC26-44F1-9B79-05931F7E4B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2ED232-7131-4D21-9342-C2F004D7D1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5854447E-8D15-4017-8673-ABDDAF92A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52DFE0-D3AD-4226-A163-FAE3DF1D10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3F83D23E-31AB-4623-9DC0-7AF41EAE2D66}"/>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8" name="Footer Placeholder 7">
            <a:extLst>
              <a:ext uri="{FF2B5EF4-FFF2-40B4-BE49-F238E27FC236}">
                <a16:creationId xmlns:a16="http://schemas.microsoft.com/office/drawing/2014/main" id="{FF16F030-1B02-4180-B738-E59F9E1D0D45}"/>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79C8866C-9225-4444-91F1-678076339A5B}"/>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412488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CBF4-CCF0-4816-B904-B5298D2D2197}"/>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615A5147-74FC-481E-8688-FFF91E42B1E1}"/>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4" name="Footer Placeholder 3">
            <a:extLst>
              <a:ext uri="{FF2B5EF4-FFF2-40B4-BE49-F238E27FC236}">
                <a16:creationId xmlns:a16="http://schemas.microsoft.com/office/drawing/2014/main" id="{1389AC6C-0276-4CC9-86B8-C2088434C3BE}"/>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A1B51594-E55A-459E-8240-BD01498B009F}"/>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40817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FD628-3022-4E4F-B2B1-FB652838DB1F}"/>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3" name="Footer Placeholder 2">
            <a:extLst>
              <a:ext uri="{FF2B5EF4-FFF2-40B4-BE49-F238E27FC236}">
                <a16:creationId xmlns:a16="http://schemas.microsoft.com/office/drawing/2014/main" id="{A5203181-85BC-44C1-ACCC-3AFD93084753}"/>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C6A0A4C0-3B41-41E7-82F2-A235219E513A}"/>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66732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E234-01CB-4AAD-93AF-D0F78A56B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9846C2BE-C649-4F4A-BBB4-DCD59F8A9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C594BA92-F4C0-4F69-85BC-DCF14605A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8DA84-3964-4F93-A23C-5159BB62A546}"/>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6" name="Footer Placeholder 5">
            <a:extLst>
              <a:ext uri="{FF2B5EF4-FFF2-40B4-BE49-F238E27FC236}">
                <a16:creationId xmlns:a16="http://schemas.microsoft.com/office/drawing/2014/main" id="{13C2709C-184B-40DE-9934-8FA311E1033E}"/>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94E1075E-8D7B-4F2A-B000-1A3DA19AFD71}"/>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249536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66C7-A576-4B0A-8C31-28E9BB481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48B02251-4A4D-4A85-8108-C34678124D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1D764B89-0955-43DD-BA35-351E3708B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1FC32-D740-4F2C-9A5C-24905D0D2AC1}"/>
              </a:ext>
            </a:extLst>
          </p:cNvPr>
          <p:cNvSpPr>
            <a:spLocks noGrp="1"/>
          </p:cNvSpPr>
          <p:nvPr>
            <p:ph type="dt" sz="half" idx="10"/>
          </p:nvPr>
        </p:nvSpPr>
        <p:spPr/>
        <p:txBody>
          <a:bodyPr/>
          <a:lstStyle/>
          <a:p>
            <a:fld id="{05872B22-EBC6-4B00-8539-190EDF94607D}" type="datetimeFigureOut">
              <a:rPr lang="fa-IR" smtClean="0"/>
              <a:t>05/10/1443</a:t>
            </a:fld>
            <a:endParaRPr lang="fa-IR"/>
          </a:p>
        </p:txBody>
      </p:sp>
      <p:sp>
        <p:nvSpPr>
          <p:cNvPr id="6" name="Footer Placeholder 5">
            <a:extLst>
              <a:ext uri="{FF2B5EF4-FFF2-40B4-BE49-F238E27FC236}">
                <a16:creationId xmlns:a16="http://schemas.microsoft.com/office/drawing/2014/main" id="{1422BFB2-B8DB-4C3F-BFDB-438BB6BB5AAE}"/>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EBDC2562-BE82-4EB2-8394-9508258C906F}"/>
              </a:ext>
            </a:extLst>
          </p:cNvPr>
          <p:cNvSpPr>
            <a:spLocks noGrp="1"/>
          </p:cNvSpPr>
          <p:nvPr>
            <p:ph type="sldNum" sz="quarter" idx="12"/>
          </p:nvPr>
        </p:nvSpPr>
        <p:spPr/>
        <p:txBody>
          <a:bodyPr/>
          <a:lstStyle/>
          <a:p>
            <a:fld id="{F0195E1F-7E2A-46D8-B2AA-1AB8860CD5AA}" type="slidenum">
              <a:rPr lang="fa-IR" smtClean="0"/>
              <a:t>‹#›</a:t>
            </a:fld>
            <a:endParaRPr lang="fa-IR"/>
          </a:p>
        </p:txBody>
      </p:sp>
    </p:spTree>
    <p:extLst>
      <p:ext uri="{BB962C8B-B14F-4D97-AF65-F5344CB8AC3E}">
        <p14:creationId xmlns:p14="http://schemas.microsoft.com/office/powerpoint/2010/main" val="221545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7E0617-A965-44C9-AD3E-FC2242E76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744211F9-5D96-49FB-BBD0-FB715D9F5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B6DC8010-2ECA-42FF-8B91-A3A2554D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72B22-EBC6-4B00-8539-190EDF94607D}" type="datetimeFigureOut">
              <a:rPr lang="fa-IR" smtClean="0"/>
              <a:t>05/10/1443</a:t>
            </a:fld>
            <a:endParaRPr lang="fa-IR"/>
          </a:p>
        </p:txBody>
      </p:sp>
      <p:sp>
        <p:nvSpPr>
          <p:cNvPr id="5" name="Footer Placeholder 4">
            <a:extLst>
              <a:ext uri="{FF2B5EF4-FFF2-40B4-BE49-F238E27FC236}">
                <a16:creationId xmlns:a16="http://schemas.microsoft.com/office/drawing/2014/main" id="{1ABF75AF-39A6-4990-8374-D173301DA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1641E005-5E50-49C0-9277-E859EB9D32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95E1F-7E2A-46D8-B2AA-1AB8860CD5AA}" type="slidenum">
              <a:rPr lang="fa-IR" smtClean="0"/>
              <a:t>‹#›</a:t>
            </a:fld>
            <a:endParaRPr lang="fa-IR"/>
          </a:p>
        </p:txBody>
      </p:sp>
    </p:spTree>
    <p:extLst>
      <p:ext uri="{BB962C8B-B14F-4D97-AF65-F5344CB8AC3E}">
        <p14:creationId xmlns:p14="http://schemas.microsoft.com/office/powerpoint/2010/main" val="2238725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6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6491290" y="771559"/>
            <a:ext cx="5090616" cy="646331"/>
          </a:xfrm>
          <a:prstGeom prst="rect">
            <a:avLst/>
          </a:prstGeom>
          <a:noFill/>
        </p:spPr>
        <p:txBody>
          <a:bodyPr wrap="square" rtlCol="0">
            <a:spAutoFit/>
          </a:bodyPr>
          <a:lstStyle/>
          <a:p>
            <a:pPr marL="285750" indent="-285750" algn="r" rtl="1">
              <a:buFont typeface="Wingdings" panose="05000000000000000000" pitchFamily="2" charset="2"/>
              <a:buChar char="v"/>
            </a:pPr>
            <a:r>
              <a:rPr lang="fa-IR" sz="3600" b="1" dirty="0"/>
              <a:t>فرضیه های پژوهشی:</a:t>
            </a:r>
            <a:endParaRPr lang="en-US" sz="3600" b="1" dirty="0"/>
          </a:p>
        </p:txBody>
      </p:sp>
      <p:sp>
        <p:nvSpPr>
          <p:cNvPr id="4" name="Round Diagonal Corner Rectangle 3"/>
          <p:cNvSpPr/>
          <p:nvPr/>
        </p:nvSpPr>
        <p:spPr>
          <a:xfrm>
            <a:off x="661987" y="610059"/>
            <a:ext cx="5038725" cy="1714500"/>
          </a:xfrm>
          <a:prstGeom prst="round2DiagRect">
            <a:avLst/>
          </a:prstGeom>
          <a:gradFill flip="none" rotWithShape="1">
            <a:gsLst>
              <a:gs pos="0">
                <a:srgbClr val="F67F5C">
                  <a:shade val="30000"/>
                  <a:satMod val="115000"/>
                </a:srgbClr>
              </a:gs>
              <a:gs pos="50000">
                <a:srgbClr val="F67F5C">
                  <a:shade val="67500"/>
                  <a:satMod val="115000"/>
                </a:srgbClr>
              </a:gs>
              <a:gs pos="100000">
                <a:srgbClr val="F67F5C">
                  <a:shade val="100000"/>
                  <a:satMod val="115000"/>
                </a:srgbClr>
              </a:gs>
            </a:gsLst>
            <a:lin ang="1080000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dirty="0"/>
          </a:p>
        </p:txBody>
      </p:sp>
      <p:sp>
        <p:nvSpPr>
          <p:cNvPr id="5" name="TextBox 4"/>
          <p:cNvSpPr txBox="1"/>
          <p:nvPr/>
        </p:nvSpPr>
        <p:spPr>
          <a:xfrm>
            <a:off x="1009649" y="867144"/>
            <a:ext cx="4343400" cy="1200329"/>
          </a:xfrm>
          <a:prstGeom prst="rect">
            <a:avLst/>
          </a:prstGeom>
          <a:noFill/>
        </p:spPr>
        <p:txBody>
          <a:bodyPr wrap="square" rtlCol="1">
            <a:spAutoFit/>
          </a:bodyPr>
          <a:lstStyle/>
          <a:p>
            <a:pPr algn="r"/>
            <a:r>
              <a:rPr lang="fa-IR" sz="2400" dirty="0"/>
              <a:t>1. تکنیک</a:t>
            </a:r>
            <a:r>
              <a:rPr lang="fa-IR" sz="2400" b="1" dirty="0"/>
              <a:t> تداعی </a:t>
            </a:r>
            <a:r>
              <a:rPr lang="fa-IR" sz="2400" dirty="0"/>
              <a:t>و سیال ذهن در شناساندن شخصیت اصلی در این رمان در خدمت روانکاوی قرار گرفته است.</a:t>
            </a:r>
          </a:p>
        </p:txBody>
      </p:sp>
      <p:sp>
        <p:nvSpPr>
          <p:cNvPr id="6" name="Round Diagonal Corner Rectangle 5"/>
          <p:cNvSpPr/>
          <p:nvPr/>
        </p:nvSpPr>
        <p:spPr>
          <a:xfrm>
            <a:off x="509585" y="3782659"/>
            <a:ext cx="5343525" cy="1514475"/>
          </a:xfrm>
          <a:prstGeom prst="round2DiagRect">
            <a:avLst/>
          </a:prstGeom>
          <a:gradFill flip="none" rotWithShape="1">
            <a:gsLst>
              <a:gs pos="0">
                <a:srgbClr val="F4AC64">
                  <a:shade val="30000"/>
                  <a:satMod val="115000"/>
                </a:srgbClr>
              </a:gs>
              <a:gs pos="50000">
                <a:srgbClr val="F4AC64">
                  <a:shade val="67500"/>
                  <a:satMod val="115000"/>
                </a:srgbClr>
              </a:gs>
              <a:gs pos="100000">
                <a:srgbClr val="F4AC64">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 Diagonal Corner Rectangle 7"/>
          <p:cNvSpPr/>
          <p:nvPr/>
        </p:nvSpPr>
        <p:spPr>
          <a:xfrm>
            <a:off x="6224720" y="1899841"/>
            <a:ext cx="5273500" cy="1726846"/>
          </a:xfrm>
          <a:prstGeom prst="round2DiagRect">
            <a:avLst/>
          </a:prstGeom>
          <a:gradFill flip="none" rotWithShape="1">
            <a:gsLst>
              <a:gs pos="0">
                <a:srgbClr val="FBCD82">
                  <a:tint val="66000"/>
                  <a:satMod val="160000"/>
                </a:srgbClr>
              </a:gs>
              <a:gs pos="50000">
                <a:srgbClr val="FBCD82">
                  <a:tint val="44500"/>
                  <a:satMod val="160000"/>
                </a:srgbClr>
              </a:gs>
              <a:gs pos="100000">
                <a:srgbClr val="FBCD82">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TextBox 8"/>
          <p:cNvSpPr txBox="1"/>
          <p:nvPr/>
        </p:nvSpPr>
        <p:spPr>
          <a:xfrm>
            <a:off x="509585" y="3819806"/>
            <a:ext cx="4841787" cy="1477328"/>
          </a:xfrm>
          <a:prstGeom prst="rect">
            <a:avLst/>
          </a:prstGeom>
          <a:noFill/>
        </p:spPr>
        <p:txBody>
          <a:bodyPr wrap="square" rtlCol="1">
            <a:spAutoFit/>
          </a:bodyPr>
          <a:lstStyle/>
          <a:p>
            <a:pPr algn="r" rtl="1"/>
            <a:r>
              <a:rPr lang="fa-IR" sz="2400" dirty="0"/>
              <a:t>3. دوران</a:t>
            </a:r>
            <a:r>
              <a:rPr lang="fa-IR" sz="2400" b="1" dirty="0"/>
              <a:t> كودكي </a:t>
            </a:r>
            <a:r>
              <a:rPr lang="fa-IR" sz="2400" dirty="0"/>
              <a:t>و نوجواني ناسالم باعث بوجود آمدن خود ویرانگری و سرکوب در شخصیت اصلی شده است.</a:t>
            </a:r>
            <a:br>
              <a:rPr lang="fa-IR" sz="2400" dirty="0"/>
            </a:br>
            <a:endParaRPr lang="fa-IR" dirty="0"/>
          </a:p>
        </p:txBody>
      </p:sp>
      <p:sp>
        <p:nvSpPr>
          <p:cNvPr id="2" name="TextBox 1">
            <a:extLst>
              <a:ext uri="{FF2B5EF4-FFF2-40B4-BE49-F238E27FC236}">
                <a16:creationId xmlns:a16="http://schemas.microsoft.com/office/drawing/2014/main" id="{A3823C48-4164-4CDD-8538-6617AA4B0C8B}"/>
              </a:ext>
            </a:extLst>
          </p:cNvPr>
          <p:cNvSpPr txBox="1"/>
          <p:nvPr/>
        </p:nvSpPr>
        <p:spPr>
          <a:xfrm>
            <a:off x="6338892" y="2277654"/>
            <a:ext cx="4841787" cy="1107996"/>
          </a:xfrm>
          <a:prstGeom prst="rect">
            <a:avLst/>
          </a:prstGeom>
          <a:noFill/>
        </p:spPr>
        <p:txBody>
          <a:bodyPr wrap="square" rtlCol="1">
            <a:spAutoFit/>
          </a:bodyPr>
          <a:lstStyle/>
          <a:p>
            <a:pPr algn="r"/>
            <a:r>
              <a:rPr lang="fa-IR" sz="2400" dirty="0"/>
              <a:t>2</a:t>
            </a:r>
            <a:r>
              <a:rPr lang="fa-IR" dirty="0"/>
              <a:t>.</a:t>
            </a:r>
            <a:r>
              <a:rPr lang="fa-IR" sz="2400" dirty="0"/>
              <a:t>ایجاد شک در خواننده به علت وجود </a:t>
            </a:r>
            <a:r>
              <a:rPr lang="fa-IR" sz="2400" b="1" dirty="0"/>
              <a:t>راوی غیرقابل اعتماد</a:t>
            </a:r>
            <a:r>
              <a:rPr lang="fa-IR" sz="2400" dirty="0"/>
              <a:t> در این رمان</a:t>
            </a:r>
          </a:p>
          <a:p>
            <a:pPr algn="r"/>
            <a:endParaRPr lang="fa-IR" dirty="0"/>
          </a:p>
        </p:txBody>
      </p:sp>
      <p:sp>
        <p:nvSpPr>
          <p:cNvPr id="10" name="Round Diagonal Corner Rectangle 9">
            <a:extLst>
              <a:ext uri="{FF2B5EF4-FFF2-40B4-BE49-F238E27FC236}">
                <a16:creationId xmlns:a16="http://schemas.microsoft.com/office/drawing/2014/main" id="{040AA2DB-E5F1-40E5-BA09-CAA613636D8A}"/>
              </a:ext>
            </a:extLst>
          </p:cNvPr>
          <p:cNvSpPr/>
          <p:nvPr/>
        </p:nvSpPr>
        <p:spPr>
          <a:xfrm>
            <a:off x="6338892" y="4558470"/>
            <a:ext cx="5038725" cy="1714500"/>
          </a:xfrm>
          <a:prstGeom prst="round2DiagRect">
            <a:avLst/>
          </a:prstGeom>
          <a:solidFill>
            <a:srgbClr val="F18D63"/>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dirty="0"/>
          </a:p>
        </p:txBody>
      </p:sp>
      <p:sp>
        <p:nvSpPr>
          <p:cNvPr id="12" name="TextBox 11">
            <a:extLst>
              <a:ext uri="{FF2B5EF4-FFF2-40B4-BE49-F238E27FC236}">
                <a16:creationId xmlns:a16="http://schemas.microsoft.com/office/drawing/2014/main" id="{61EE7C7D-753F-4B6E-BC59-653E6CB2E804}"/>
              </a:ext>
            </a:extLst>
          </p:cNvPr>
          <p:cNvSpPr txBox="1"/>
          <p:nvPr/>
        </p:nvSpPr>
        <p:spPr>
          <a:xfrm>
            <a:off x="6840630" y="4927600"/>
            <a:ext cx="4233770" cy="830997"/>
          </a:xfrm>
          <a:prstGeom prst="rect">
            <a:avLst/>
          </a:prstGeom>
          <a:noFill/>
        </p:spPr>
        <p:txBody>
          <a:bodyPr wrap="square" rtlCol="1">
            <a:spAutoFit/>
          </a:bodyPr>
          <a:lstStyle/>
          <a:p>
            <a:pPr algn="r"/>
            <a:r>
              <a:rPr lang="fa-IR" sz="2400" dirty="0"/>
              <a:t>4.مسئله </a:t>
            </a:r>
            <a:r>
              <a:rPr lang="fa-IR" sz="2400" b="1" dirty="0"/>
              <a:t>فقدان</a:t>
            </a:r>
            <a:r>
              <a:rPr lang="fa-IR" sz="2400" dirty="0"/>
              <a:t> موجب رنجش شخصيت اصلي شده است.</a:t>
            </a:r>
          </a:p>
        </p:txBody>
      </p:sp>
    </p:spTree>
    <p:extLst>
      <p:ext uri="{BB962C8B-B14F-4D97-AF65-F5344CB8AC3E}">
        <p14:creationId xmlns:p14="http://schemas.microsoft.com/office/powerpoint/2010/main" val="27824089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3561805" y="1987569"/>
            <a:ext cx="4765766" cy="3032760"/>
          </a:xfrm>
          <a:prstGeom prst="ellipse">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3474443" y="2703730"/>
            <a:ext cx="4940489" cy="1600438"/>
          </a:xfrm>
          <a:prstGeom prst="rect">
            <a:avLst/>
          </a:prstGeom>
          <a:noFill/>
        </p:spPr>
        <p:txBody>
          <a:bodyPr wrap="square" rtlCol="0">
            <a:spAutoFit/>
          </a:bodyPr>
          <a:lstStyle/>
          <a:p>
            <a:pPr algn="ctr" rtl="1"/>
            <a:r>
              <a:rPr lang="fa-IR" sz="4000" b="1" dirty="0"/>
              <a:t>فصل دوم</a:t>
            </a:r>
          </a:p>
          <a:p>
            <a:pPr algn="ctr" rtl="1"/>
            <a:r>
              <a:rPr lang="fa-IR" sz="4000" b="1" dirty="0"/>
              <a:t>"پیشینه پژوهش"</a:t>
            </a:r>
          </a:p>
          <a:p>
            <a:pPr algn="r" rtl="1"/>
            <a:endParaRPr lang="en-US" dirty="0"/>
          </a:p>
        </p:txBody>
      </p:sp>
    </p:spTree>
    <p:extLst>
      <p:ext uri="{BB962C8B-B14F-4D97-AF65-F5344CB8AC3E}">
        <p14:creationId xmlns:p14="http://schemas.microsoft.com/office/powerpoint/2010/main" val="2988948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4486" y="503652"/>
            <a:ext cx="10515600" cy="1325563"/>
          </a:xfrm>
        </p:spPr>
        <p:txBody>
          <a:bodyPr>
            <a:normAutofit/>
          </a:bodyPr>
          <a:lstStyle/>
          <a:p>
            <a:pPr marL="571500" indent="-571500" algn="r" rtl="1">
              <a:buFont typeface="Wingdings" panose="05000000000000000000" pitchFamily="2" charset="2"/>
              <a:buChar char="v"/>
            </a:pPr>
            <a:r>
              <a:rPr lang="fa-IR" sz="3600" b="1" dirty="0"/>
              <a:t>ادبیات نظری:</a:t>
            </a:r>
            <a:endParaRPr lang="en-US" sz="3600" b="1" dirty="0"/>
          </a:p>
        </p:txBody>
      </p:sp>
      <p:sp>
        <p:nvSpPr>
          <p:cNvPr id="3" name="TextBox 2"/>
          <p:cNvSpPr txBox="1"/>
          <p:nvPr/>
        </p:nvSpPr>
        <p:spPr>
          <a:xfrm>
            <a:off x="1352550" y="1992800"/>
            <a:ext cx="7711372" cy="2862322"/>
          </a:xfrm>
          <a:prstGeom prst="rect">
            <a:avLst/>
          </a:prstGeom>
          <a:noFill/>
        </p:spPr>
        <p:txBody>
          <a:bodyPr wrap="square" rtlCol="0">
            <a:spAutoFit/>
          </a:bodyPr>
          <a:lstStyle/>
          <a:p>
            <a:pPr algn="r" rtl="1">
              <a:lnSpc>
                <a:spcPct val="150000"/>
              </a:lnSpc>
            </a:pPr>
            <a:r>
              <a:rPr lang="fa-IR" sz="2400" b="1" dirty="0"/>
              <a:t>در معنای جامع آن، به هر روایتی که خصلت ساختگی و ابداعی آن بر جنبه تاریخی و واقعیش غلبه کند، اطلاق میشود، اما در عرف نقد امروز به آثار روایتی منثور، ادبیات داستانی می گویند.ادبیات داستان شامل، قصه، رمان، داستان کوتاه و اثار وابسته به آن هاست اما انواع ادبی یونان باستان یعنی آثار حماسی، غنایی، نمایشی و تعلیمی را در برنمی گیرد.</a:t>
            </a:r>
          </a:p>
        </p:txBody>
      </p:sp>
      <p:sp>
        <p:nvSpPr>
          <p:cNvPr id="4" name="Cloud 3"/>
          <p:cNvSpPr/>
          <p:nvPr/>
        </p:nvSpPr>
        <p:spPr>
          <a:xfrm>
            <a:off x="9296400" y="1709644"/>
            <a:ext cx="2457450" cy="1320034"/>
          </a:xfrm>
          <a:prstGeom prst="cloud">
            <a:avLst/>
          </a:prstGeom>
          <a:ln>
            <a:solidFill>
              <a:schemeClr val="tx1"/>
            </a:solidFill>
          </a:ln>
        </p:spPr>
        <p:style>
          <a:lnRef idx="1">
            <a:schemeClr val="accent2"/>
          </a:lnRef>
          <a:fillRef idx="1003">
            <a:schemeClr val="dk1"/>
          </a:fillRef>
          <a:effectRef idx="1">
            <a:schemeClr val="accent2"/>
          </a:effectRef>
          <a:fontRef idx="minor">
            <a:schemeClr val="dk1"/>
          </a:fontRef>
        </p:style>
        <p:txBody>
          <a:bodyPr rtlCol="1" anchor="ctr"/>
          <a:lstStyle/>
          <a:p>
            <a:pPr algn="ctr"/>
            <a:endParaRPr lang="fa-IR"/>
          </a:p>
        </p:txBody>
      </p:sp>
      <p:sp>
        <p:nvSpPr>
          <p:cNvPr id="5" name="TextBox 4"/>
          <p:cNvSpPr txBox="1"/>
          <p:nvPr/>
        </p:nvSpPr>
        <p:spPr>
          <a:xfrm>
            <a:off x="9372601" y="1992800"/>
            <a:ext cx="2895600" cy="523220"/>
          </a:xfrm>
          <a:prstGeom prst="rect">
            <a:avLst/>
          </a:prstGeom>
          <a:noFill/>
        </p:spPr>
        <p:txBody>
          <a:bodyPr wrap="square" rtlCol="1">
            <a:spAutoFit/>
          </a:bodyPr>
          <a:lstStyle/>
          <a:p>
            <a:r>
              <a:rPr lang="fa-IR" sz="2800" b="1" dirty="0">
                <a:solidFill>
                  <a:schemeClr val="bg1">
                    <a:lumMod val="95000"/>
                  </a:schemeClr>
                </a:solidFill>
              </a:rPr>
              <a:t>1.ادبیات داستانی:</a:t>
            </a:r>
            <a:endParaRPr lang="fa-IR" sz="2800" dirty="0">
              <a:solidFill>
                <a:schemeClr val="bg1">
                  <a:lumMod val="95000"/>
                </a:schemeClr>
              </a:solidFill>
            </a:endParaRPr>
          </a:p>
        </p:txBody>
      </p:sp>
    </p:spTree>
    <p:extLst>
      <p:ext uri="{BB962C8B-B14F-4D97-AF65-F5344CB8AC3E}">
        <p14:creationId xmlns:p14="http://schemas.microsoft.com/office/powerpoint/2010/main" val="262954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1524827" y="2014477"/>
            <a:ext cx="7161972" cy="2862322"/>
          </a:xfrm>
          <a:prstGeom prst="rect">
            <a:avLst/>
          </a:prstGeom>
          <a:noFill/>
        </p:spPr>
        <p:txBody>
          <a:bodyPr wrap="square" rtlCol="0">
            <a:spAutoFit/>
          </a:bodyPr>
          <a:lstStyle/>
          <a:p>
            <a:pPr algn="r" rtl="1">
              <a:lnSpc>
                <a:spcPct val="150000"/>
              </a:lnSpc>
            </a:pPr>
            <a:r>
              <a:rPr lang="fa-IR" sz="2400" dirty="0"/>
              <a:t>رمان مهم ترین و معروف ترین شکل تبلور یافته ادبی روزگار ماست.</a:t>
            </a:r>
          </a:p>
          <a:p>
            <a:pPr algn="r" rtl="1">
              <a:lnSpc>
                <a:spcPct val="150000"/>
              </a:lnSpc>
            </a:pPr>
            <a:r>
              <a:rPr lang="fa-IR" sz="2400" dirty="0"/>
              <a:t>«روایت خلاقه به نثر با طول شایان توجه و پیچیدگی خاص که با تجربه انسانی همراه با تخیل سر و کار داشته باشد و از طریق توالی حوادث بیان شود و در آن گروهی از شخصیت ها در صحنه ی مشخصی شرکت داشته باشند.»</a:t>
            </a:r>
          </a:p>
        </p:txBody>
      </p:sp>
      <p:sp>
        <p:nvSpPr>
          <p:cNvPr id="2" name="Cloud 1"/>
          <p:cNvSpPr/>
          <p:nvPr/>
        </p:nvSpPr>
        <p:spPr>
          <a:xfrm>
            <a:off x="8829673" y="1571625"/>
            <a:ext cx="2600325" cy="1438275"/>
          </a:xfrm>
          <a:prstGeom prst="cloud">
            <a:avLst/>
          </a:prstGeom>
          <a:ln>
            <a:solidFill>
              <a:schemeClr val="tx1"/>
            </a:solid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endParaRPr lang="fa-IR"/>
          </a:p>
        </p:txBody>
      </p:sp>
      <p:sp>
        <p:nvSpPr>
          <p:cNvPr id="3" name="TextBox 2"/>
          <p:cNvSpPr txBox="1"/>
          <p:nvPr/>
        </p:nvSpPr>
        <p:spPr>
          <a:xfrm>
            <a:off x="8829673" y="2014477"/>
            <a:ext cx="2314575" cy="800219"/>
          </a:xfrm>
          <a:prstGeom prst="rect">
            <a:avLst/>
          </a:prstGeom>
          <a:noFill/>
        </p:spPr>
        <p:txBody>
          <a:bodyPr wrap="square" rtlCol="1">
            <a:spAutoFit/>
          </a:bodyPr>
          <a:lstStyle/>
          <a:p>
            <a:pPr algn="r" rtl="1"/>
            <a:r>
              <a:rPr lang="fa-IR" sz="2800" b="1" dirty="0">
                <a:solidFill>
                  <a:schemeClr val="bg1"/>
                </a:solidFill>
              </a:rPr>
              <a:t>2. رمان چيست؟</a:t>
            </a:r>
          </a:p>
          <a:p>
            <a:pPr algn="r" rtl="1"/>
            <a:endParaRPr lang="fa-IR" dirty="0"/>
          </a:p>
        </p:txBody>
      </p:sp>
    </p:spTree>
    <p:extLst>
      <p:ext uri="{BB962C8B-B14F-4D97-AF65-F5344CB8AC3E}">
        <p14:creationId xmlns:p14="http://schemas.microsoft.com/office/powerpoint/2010/main" val="189288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894157" y="1424970"/>
            <a:ext cx="10071652" cy="1200329"/>
          </a:xfrm>
          <a:prstGeom prst="rect">
            <a:avLst/>
          </a:prstGeom>
          <a:noFill/>
        </p:spPr>
        <p:txBody>
          <a:bodyPr wrap="square" rtlCol="0">
            <a:spAutoFit/>
          </a:bodyPr>
          <a:lstStyle/>
          <a:p>
            <a:pPr algn="r" rtl="1">
              <a:lnSpc>
                <a:spcPct val="150000"/>
              </a:lnSpc>
            </a:pPr>
            <a:r>
              <a:rPr lang="fa-IR" sz="2400" dirty="0"/>
              <a:t>هر داستان متشکل از بخش‌هایی است که ساختمان آن را شکل می‌دهند. سیاهه‎ ای از واژه‎هایی که بر عناصر کلیدی سازنده‎ی داستان دلالت دارند و یا از مفاهیم مرتبط با این عناصر حکایت دارند.</a:t>
            </a:r>
          </a:p>
        </p:txBody>
      </p:sp>
      <p:sp>
        <p:nvSpPr>
          <p:cNvPr id="2" name="TextBox 1"/>
          <p:cNvSpPr txBox="1"/>
          <p:nvPr/>
        </p:nvSpPr>
        <p:spPr>
          <a:xfrm>
            <a:off x="7574909" y="778639"/>
            <a:ext cx="3390900" cy="646331"/>
          </a:xfrm>
          <a:prstGeom prst="rect">
            <a:avLst/>
          </a:prstGeom>
          <a:noFill/>
        </p:spPr>
        <p:txBody>
          <a:bodyPr wrap="square" rtlCol="0">
            <a:spAutoFit/>
          </a:bodyPr>
          <a:lstStyle/>
          <a:p>
            <a:pPr marL="285750" indent="-285750" algn="r" rtl="1">
              <a:buFont typeface="Wingdings" panose="05000000000000000000" pitchFamily="2" charset="2"/>
              <a:buChar char="v"/>
            </a:pPr>
            <a:r>
              <a:rPr lang="fa-IR" sz="3600" b="1" dirty="0"/>
              <a:t>عناصر داستان:</a:t>
            </a:r>
            <a:endParaRPr lang="en-US" sz="3600" b="1" dirty="0"/>
          </a:p>
        </p:txBody>
      </p:sp>
      <p:graphicFrame>
        <p:nvGraphicFramePr>
          <p:cNvPr id="4" name="Diagram 3"/>
          <p:cNvGraphicFramePr/>
          <p:nvPr>
            <p:extLst>
              <p:ext uri="{D42A27DB-BD31-4B8C-83A1-F6EECF244321}">
                <p14:modId xmlns:p14="http://schemas.microsoft.com/office/powerpoint/2010/main" val="4242580963"/>
              </p:ext>
            </p:extLst>
          </p:nvPr>
        </p:nvGraphicFramePr>
        <p:xfrm>
          <a:off x="3279146" y="2983344"/>
          <a:ext cx="5301673" cy="3325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04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1663700"/>
            <a:ext cx="11214100" cy="3970318"/>
          </a:xfrm>
          <a:prstGeom prst="rect">
            <a:avLst/>
          </a:prstGeom>
          <a:noFill/>
        </p:spPr>
        <p:txBody>
          <a:bodyPr wrap="square" rtlCol="0">
            <a:spAutoFit/>
          </a:bodyPr>
          <a:lstStyle/>
          <a:p>
            <a:pPr algn="r" rtl="1">
              <a:lnSpc>
                <a:spcPct val="150000"/>
              </a:lnSpc>
            </a:pPr>
            <a:r>
              <a:rPr lang="fa-IR" sz="2400" dirty="0"/>
              <a:t> رضا قاسمی نویسنده، آهنگ‌ساز و کارگردان در سال ۱۳۲۸ در اصفهان به دنیا آمد. اما شرایط کار برایش سخت شد و در سال ۱۳۶۵ ترک وطن گفت و از آن زمان در فرانسه زندگی می‌کند.</a:t>
            </a:r>
          </a:p>
          <a:p>
            <a:pPr algn="r" rtl="1">
              <a:lnSpc>
                <a:spcPct val="150000"/>
              </a:lnSpc>
            </a:pPr>
            <a:r>
              <a:rPr lang="fa-IR" sz="2400" dirty="0"/>
              <a:t> رمان معروف او با نام همنوایی شبانه ارکستر چوب‌ها در سال ۱۹۹۶ در آمریکا و در سال ۱۳۸۱ در ایران به چاپ رسید و جوایز مختلفی را برایش به ارمغان آورد. در دیار مهد ادبیات رمان همنوایی شبانه ارکستر چوب‌ها دیده‌شده‌ترین کار ادبی اوست.</a:t>
            </a:r>
          </a:p>
          <a:p>
            <a:pPr algn="r" rtl="1">
              <a:lnSpc>
                <a:spcPct val="150000"/>
              </a:lnSpc>
            </a:pPr>
            <a:r>
              <a:rPr lang="fa-IR" sz="2400" dirty="0"/>
              <a:t> جوایز: رمان برگزیده دهة و رمان اول گلشیری و رمان تحسین‌شدة مهرگان برای «همنوایی شبانه ارکستر چوب ها»، جایزة اول مسابقه نمایشنامه‌نویسی برای «چو ضحاک شد بر جهان شهریار»</a:t>
            </a:r>
          </a:p>
        </p:txBody>
      </p:sp>
      <p:sp>
        <p:nvSpPr>
          <p:cNvPr id="2" name="Bevel 1"/>
          <p:cNvSpPr/>
          <p:nvPr/>
        </p:nvSpPr>
        <p:spPr>
          <a:xfrm>
            <a:off x="8061324" y="371475"/>
            <a:ext cx="3044825" cy="1292225"/>
          </a:xfrm>
          <a:prstGeom prst="bevel">
            <a:avLst/>
          </a:prstGeom>
          <a:gradFill flip="none" rotWithShape="1">
            <a:gsLst>
              <a:gs pos="0">
                <a:srgbClr val="86430C">
                  <a:shade val="30000"/>
                  <a:satMod val="115000"/>
                </a:srgbClr>
              </a:gs>
              <a:gs pos="50000">
                <a:srgbClr val="86430C">
                  <a:shade val="67500"/>
                  <a:satMod val="115000"/>
                </a:srgbClr>
              </a:gs>
              <a:gs pos="100000">
                <a:srgbClr val="86430C">
                  <a:shade val="100000"/>
                  <a:satMod val="115000"/>
                </a:srgbClr>
              </a:gs>
            </a:gsLst>
            <a:path path="circle">
              <a:fillToRect r="100000" b="100000"/>
            </a:path>
            <a:tileRect l="-100000" t="-100000"/>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5" name="TextBox 4"/>
          <p:cNvSpPr txBox="1"/>
          <p:nvPr/>
        </p:nvSpPr>
        <p:spPr>
          <a:xfrm>
            <a:off x="8297861" y="755977"/>
            <a:ext cx="2571750" cy="523220"/>
          </a:xfrm>
          <a:prstGeom prst="rect">
            <a:avLst/>
          </a:prstGeom>
          <a:noFill/>
        </p:spPr>
        <p:txBody>
          <a:bodyPr wrap="square" rtlCol="1">
            <a:spAutoFit/>
          </a:bodyPr>
          <a:lstStyle/>
          <a:p>
            <a:pPr marL="457200" indent="-457200" algn="r" rtl="1">
              <a:buFont typeface="Wingdings" panose="05000000000000000000" pitchFamily="2" charset="2"/>
              <a:buChar char="v"/>
            </a:pPr>
            <a:r>
              <a:rPr lang="fa-IR" sz="2800" b="1" dirty="0">
                <a:solidFill>
                  <a:srgbClr val="FCE8C5"/>
                </a:solidFill>
              </a:rPr>
              <a:t>معرفی نویسنده:</a:t>
            </a:r>
            <a:endParaRPr lang="en-US" sz="2800" b="1" dirty="0">
              <a:solidFill>
                <a:srgbClr val="FCE8C5"/>
              </a:solidFill>
            </a:endParaRPr>
          </a:p>
        </p:txBody>
      </p:sp>
    </p:spTree>
    <p:extLst>
      <p:ext uri="{BB962C8B-B14F-4D97-AF65-F5344CB8AC3E}">
        <p14:creationId xmlns:p14="http://schemas.microsoft.com/office/powerpoint/2010/main" val="98626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1214437" y="1860573"/>
            <a:ext cx="10229850" cy="4524315"/>
          </a:xfrm>
          <a:prstGeom prst="rect">
            <a:avLst/>
          </a:prstGeom>
          <a:noFill/>
        </p:spPr>
        <p:txBody>
          <a:bodyPr wrap="square" rtlCol="0">
            <a:spAutoFit/>
          </a:bodyPr>
          <a:lstStyle/>
          <a:p>
            <a:pPr algn="just" rtl="1">
              <a:lnSpc>
                <a:spcPct val="150000"/>
              </a:lnSpc>
            </a:pPr>
            <a:r>
              <a:rPr lang="fa-IR" sz="2400" dirty="0"/>
              <a:t>اصطلاح روانکاوی یا تحلیل‌گری روانی در کنار نام زیگموند فروید را در سرتاسر دنیای نوين مي شناسند و او را پدر اين علم مي دانند.</a:t>
            </a:r>
          </a:p>
          <a:p>
            <a:pPr algn="just" rtl="1">
              <a:lnSpc>
                <a:spcPct val="150000"/>
              </a:lnSpc>
            </a:pPr>
            <a:r>
              <a:rPr lang="fa-IR" sz="2400" dirty="0"/>
              <a:t>وی معتقد بود که در سرتاسر تاریخ، سه ضربة عمده به من جمعی «انسان» وارد شده است.</a:t>
            </a:r>
          </a:p>
          <a:p>
            <a:pPr algn="just" rtl="1">
              <a:lnSpc>
                <a:spcPct val="150000"/>
              </a:lnSpc>
            </a:pPr>
            <a:r>
              <a:rPr lang="fa-IR" sz="2400" dirty="0"/>
              <a:t>اولین ضربه توسط کوپرنیک که نشان داد زمین مرکز جهان نیست بلکه صرفاً یکی از بسیار سیاره‌هایی است که به‌ دور خورشید می‌چرخد. دومین کشف توسط چارلز داروین که نشان داد انسان موجودی یگانه و از انواع جداگانه‌ای که در عالم خلقت جایگاه والایی داشته باشد نیست.زیگموند فروید با این ادعا که ما فرمانروایان منطقی زندگی خود نیستیم بلکه در کنترل نیروهای ناهشیار ذهنمان قرار داریم که از آن‌ها ناآگاهیم، سومین ضربه را وارد کرد. </a:t>
            </a:r>
            <a:endParaRPr lang="en-US" sz="2400" dirty="0"/>
          </a:p>
        </p:txBody>
      </p:sp>
      <p:sp>
        <p:nvSpPr>
          <p:cNvPr id="2" name="Up Ribbon 1"/>
          <p:cNvSpPr/>
          <p:nvPr/>
        </p:nvSpPr>
        <p:spPr>
          <a:xfrm>
            <a:off x="3781425" y="217571"/>
            <a:ext cx="5095875" cy="1362075"/>
          </a:xfrm>
          <a:prstGeom prst="ribbon2">
            <a:avLst/>
          </a:prstGeom>
          <a:gradFill flip="none" rotWithShape="1">
            <a:gsLst>
              <a:gs pos="0">
                <a:srgbClr val="632D09">
                  <a:shade val="30000"/>
                  <a:satMod val="115000"/>
                </a:srgbClr>
              </a:gs>
              <a:gs pos="50000">
                <a:srgbClr val="632D09">
                  <a:shade val="67500"/>
                  <a:satMod val="115000"/>
                </a:srgbClr>
              </a:gs>
              <a:gs pos="100000">
                <a:srgbClr val="632D09">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5038725" y="498498"/>
            <a:ext cx="2867025" cy="800219"/>
          </a:xfrm>
          <a:prstGeom prst="rect">
            <a:avLst/>
          </a:prstGeom>
          <a:noFill/>
        </p:spPr>
        <p:txBody>
          <a:bodyPr wrap="square" rtlCol="1">
            <a:spAutoFit/>
          </a:bodyPr>
          <a:lstStyle/>
          <a:p>
            <a:r>
              <a:rPr lang="fa-IR" sz="2800" b="1" dirty="0">
                <a:solidFill>
                  <a:srgbClr val="FCE8C5"/>
                </a:solidFill>
              </a:rPr>
              <a:t>تاریخچه روانکاوی:</a:t>
            </a:r>
            <a:endParaRPr lang="en-US" sz="2800" b="1" dirty="0">
              <a:solidFill>
                <a:srgbClr val="FCE8C5"/>
              </a:solidFill>
            </a:endParaRPr>
          </a:p>
          <a:p>
            <a:endParaRPr lang="fa-IR" dirty="0"/>
          </a:p>
        </p:txBody>
      </p:sp>
    </p:spTree>
    <p:extLst>
      <p:ext uri="{BB962C8B-B14F-4D97-AF65-F5344CB8AC3E}">
        <p14:creationId xmlns:p14="http://schemas.microsoft.com/office/powerpoint/2010/main" val="196498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924791" y="1745673"/>
            <a:ext cx="10274300" cy="3356688"/>
          </a:xfrm>
          <a:prstGeom prst="rect">
            <a:avLst/>
          </a:prstGeom>
          <a:noFill/>
        </p:spPr>
        <p:txBody>
          <a:bodyPr wrap="square" rtlCol="0">
            <a:spAutoFit/>
          </a:bodyPr>
          <a:lstStyle/>
          <a:p>
            <a:pPr algn="r" rtl="1">
              <a:lnSpc>
                <a:spcPct val="150000"/>
              </a:lnSpc>
            </a:pPr>
            <a:r>
              <a:rPr lang="fa-IR" sz="2400" dirty="0"/>
              <a:t>فروید با ساختار جدیدی از ذهن، سبب تحول بزرگی در باور و شناخت علم روانکاوی شد. او با مثال کوه یخ که استعاره‌ای از ذهن انسان بود به معرفی سه سطح هوشیاری می‌پرداخت که بخش اعظم آن را «ضمیر ناخودآگاه» و بعدها نقش‌های جدیدی چون «نهاد» که کارکردش بر اساس اصل لذت است، همچنین «فراخود» که در برگیرندة اصول اخلاقی و ارزش‌های عمومی در جامعه است، تشکیل می‌داد؛ نشان داد که این ناپایداری در رفتار اشخاص به علت کشمکش به وجود آمده بین «نهاد» و «فراخود» است.</a:t>
            </a:r>
            <a:endParaRPr lang="en-US" sz="2400" dirty="0"/>
          </a:p>
        </p:txBody>
      </p:sp>
    </p:spTree>
    <p:extLst>
      <p:ext uri="{BB962C8B-B14F-4D97-AF65-F5344CB8AC3E}">
        <p14:creationId xmlns:p14="http://schemas.microsoft.com/office/powerpoint/2010/main" val="168434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4267200" y="826655"/>
            <a:ext cx="7340600" cy="646331"/>
          </a:xfrm>
          <a:prstGeom prst="rect">
            <a:avLst/>
          </a:prstGeom>
          <a:noFill/>
        </p:spPr>
        <p:txBody>
          <a:bodyPr wrap="square" rtlCol="0">
            <a:spAutoFit/>
          </a:bodyPr>
          <a:lstStyle/>
          <a:p>
            <a:pPr marL="571500" indent="-571500" algn="r" rtl="1">
              <a:buFont typeface="Wingdings" panose="05000000000000000000" pitchFamily="2" charset="2"/>
              <a:buChar char="v"/>
            </a:pPr>
            <a:r>
              <a:rPr lang="fa-IR" sz="3600" b="1" dirty="0"/>
              <a:t>مبانی روانکاوی:</a:t>
            </a:r>
            <a:endParaRPr lang="en-US" sz="3600" b="1" dirty="0"/>
          </a:p>
        </p:txBody>
      </p:sp>
      <p:sp>
        <p:nvSpPr>
          <p:cNvPr id="4" name="TextBox 3"/>
          <p:cNvSpPr txBox="1"/>
          <p:nvPr/>
        </p:nvSpPr>
        <p:spPr>
          <a:xfrm>
            <a:off x="482600" y="1651942"/>
            <a:ext cx="11125200" cy="4524315"/>
          </a:xfrm>
          <a:prstGeom prst="rect">
            <a:avLst/>
          </a:prstGeom>
          <a:noFill/>
        </p:spPr>
        <p:txBody>
          <a:bodyPr wrap="square" rtlCol="0">
            <a:spAutoFit/>
          </a:bodyPr>
          <a:lstStyle/>
          <a:p>
            <a:pPr algn="r" rtl="1">
              <a:lnSpc>
                <a:spcPct val="150000"/>
              </a:lnSpc>
            </a:pPr>
            <a:r>
              <a:rPr lang="fa-IR" sz="2400" dirty="0"/>
              <a:t>روانکاوی عنوانی است که بنیان‌گذار این نظریه، زیگموند فروید، برای نامیدن روش ابداعی خود در درمان اختلال‌های روانی و بیماری‌های روان‌تنی به کار برد.</a:t>
            </a:r>
          </a:p>
          <a:p>
            <a:pPr algn="r" rtl="1">
              <a:lnSpc>
                <a:spcPct val="150000"/>
              </a:lnSpc>
            </a:pPr>
            <a:r>
              <a:rPr lang="fa-IR" sz="2400" dirty="0"/>
              <a:t>چرا پژوهشگران و دست‌اندرکاران نقد ادبی باید با نظریه‌ای آشنا شوند که در اصل نه به‌منظور تحلیل ادبیات، بلکه برای اهدافی دیگر در حوزة سلامت تن و روان ابداع شده است؟ در پاسخ باید گفت مفاهیم بنیادین روانکاوی بر اساس و با ارجاع به ادبیات شکل‌گرفته‌اند.</a:t>
            </a:r>
          </a:p>
          <a:p>
            <a:pPr algn="r" rtl="1">
              <a:lnSpc>
                <a:spcPct val="150000"/>
              </a:lnSpc>
            </a:pPr>
            <a:r>
              <a:rPr lang="fa-IR" sz="2400" dirty="0"/>
              <a:t>فروید آشنایی عمیقی با شاهکارهای ادبی جهان داشت و بارها به آنها اشاره کرده است. در واقع ادبیات، الهام‌بخش فروید دربارة ساختار شخصیت انسان بود و او برای سنجش یا اثبات دیدگاه‌هایش اغلب از شخصیت‌های آثار ادبی مثال می‌آورد.</a:t>
            </a:r>
          </a:p>
        </p:txBody>
      </p:sp>
      <p:sp>
        <p:nvSpPr>
          <p:cNvPr id="2" name="Frame 1"/>
          <p:cNvSpPr/>
          <p:nvPr/>
        </p:nvSpPr>
        <p:spPr>
          <a:xfrm>
            <a:off x="8143875" y="742950"/>
            <a:ext cx="3463925" cy="828676"/>
          </a:xfrm>
          <a:prstGeom prst="frame">
            <a:avLst/>
          </a:prstGeom>
          <a:gradFill flip="none" rotWithShape="1">
            <a:gsLst>
              <a:gs pos="0">
                <a:srgbClr val="632D09">
                  <a:shade val="30000"/>
                  <a:satMod val="115000"/>
                </a:srgbClr>
              </a:gs>
              <a:gs pos="50000">
                <a:srgbClr val="632D09">
                  <a:shade val="67500"/>
                  <a:satMod val="115000"/>
                </a:srgbClr>
              </a:gs>
              <a:gs pos="100000">
                <a:srgbClr val="632D09">
                  <a:shade val="100000"/>
                  <a:satMod val="115000"/>
                </a:srgbClr>
              </a:gs>
            </a:gsLst>
            <a:lin ang="8100000" scaled="1"/>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182892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546100" y="1854200"/>
            <a:ext cx="10883900" cy="2793842"/>
          </a:xfrm>
          <a:prstGeom prst="rect">
            <a:avLst/>
          </a:prstGeom>
          <a:noFill/>
        </p:spPr>
        <p:txBody>
          <a:bodyPr wrap="square" rtlCol="0">
            <a:spAutoFit/>
          </a:bodyPr>
          <a:lstStyle/>
          <a:p>
            <a:pPr algn="r" rtl="1">
              <a:lnSpc>
                <a:spcPct val="150000"/>
              </a:lnSpc>
            </a:pPr>
            <a:r>
              <a:rPr lang="fa-IR" sz="2400" dirty="0"/>
              <a:t>فروید اعتقاد داشت که رمان ماهیتی شبیه به موردپژوهی‌های روانکاوانه دارد، با این تفاوت که در موردپژوهی، روانکاو علت بیماری را هم صراحتاً تبیین می‌کند، اما رمان‌نویس اختلال‌های روانی را صرفاً به نمایش می‌گذارد تا خواننده تلویحاً به پس‌زمینه یا علل بروز رفتار بیمارگونة شخصیت‌های رمان پی ببرد.بنا بر دلایلی که اشاره شد، روانکاوی از بدو پیدایش با ادبیات عجین بوده و به‌رغم آن که در اصل برای نقد ادبی ابداع نشده است، می‌تواند در مطالعات نقادانة ادبی کاربرد داشته باشد. </a:t>
            </a:r>
          </a:p>
        </p:txBody>
      </p:sp>
    </p:spTree>
    <p:extLst>
      <p:ext uri="{BB962C8B-B14F-4D97-AF65-F5344CB8AC3E}">
        <p14:creationId xmlns:p14="http://schemas.microsoft.com/office/powerpoint/2010/main" val="85548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artisticFilmGrain/>
                    </a14:imgEffect>
                    <a14:imgEffect>
                      <a14:sharpenSoften amount="25000"/>
                    </a14:imgEffect>
                  </a14:imgLayer>
                </a14:imgProps>
              </a:ext>
            </a:extLst>
          </a:blip>
          <a:srcRect/>
          <a:stretch>
            <a:fillRect l="-5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85FE25-2930-4569-8229-F66A92689E80}"/>
              </a:ext>
            </a:extLst>
          </p:cNvPr>
          <p:cNvSpPr>
            <a:spLocks noGrp="1"/>
          </p:cNvSpPr>
          <p:nvPr>
            <p:ph type="title"/>
          </p:nvPr>
        </p:nvSpPr>
        <p:spPr>
          <a:xfrm>
            <a:off x="6235337" y="310369"/>
            <a:ext cx="5796944" cy="6237686"/>
          </a:xfrm>
          <a:ln w="57150"/>
          <a:effectLst>
            <a:softEdge rad="127000"/>
          </a:effectLst>
        </p:spPr>
        <p:style>
          <a:lnRef idx="2">
            <a:schemeClr val="accent4"/>
          </a:lnRef>
          <a:fillRef idx="1">
            <a:schemeClr val="lt1"/>
          </a:fillRef>
          <a:effectRef idx="0">
            <a:schemeClr val="accent4"/>
          </a:effectRef>
          <a:fontRef idx="minor">
            <a:schemeClr val="dk1"/>
          </a:fontRef>
        </p:style>
        <p:txBody>
          <a:bodyPr anchor="b">
            <a:normAutofit/>
          </a:bodyPr>
          <a:lstStyle/>
          <a:p>
            <a:pPr algn="ctr" rtl="1">
              <a:lnSpc>
                <a:spcPct val="100000"/>
              </a:lnSpc>
            </a:pPr>
            <a:r>
              <a:rPr lang="en-US" sz="2400" dirty="0">
                <a:effectLst>
                  <a:outerShdw blurRad="38100" dist="38100" dir="2700000" algn="tl">
                    <a:srgbClr val="000000">
                      <a:alpha val="43137"/>
                    </a:srgbClr>
                  </a:outerShdw>
                </a:effectLst>
                <a:cs typeface="B Badr" panose="00000400000000000000" pitchFamily="2" charset="-78"/>
              </a:rPr>
              <a:t>  </a:t>
            </a:r>
            <a:endParaRPr lang="fa-IR" sz="2400" dirty="0">
              <a:effectLst>
                <a:outerShdw blurRad="38100" dist="38100" dir="2700000" algn="tl">
                  <a:srgbClr val="000000">
                    <a:alpha val="43137"/>
                  </a:srgbClr>
                </a:outerShdw>
              </a:effectLst>
              <a:cs typeface="B Badr" panose="00000400000000000000" pitchFamily="2" charset="-78"/>
            </a:endParaRPr>
          </a:p>
        </p:txBody>
      </p:sp>
      <p:pic>
        <p:nvPicPr>
          <p:cNvPr id="3" name="Picture 2">
            <a:extLst>
              <a:ext uri="{FF2B5EF4-FFF2-40B4-BE49-F238E27FC236}">
                <a16:creationId xmlns:a16="http://schemas.microsoft.com/office/drawing/2014/main" id="{1BB93BFF-2EFE-43FA-B404-BE665BB409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8756" y="484212"/>
            <a:ext cx="1495635" cy="1501343"/>
          </a:xfrm>
          <a:prstGeom prst="rect">
            <a:avLst/>
          </a:prstGeom>
        </p:spPr>
      </p:pic>
      <p:sp>
        <p:nvSpPr>
          <p:cNvPr id="4" name="TextBox 3"/>
          <p:cNvSpPr txBox="1"/>
          <p:nvPr/>
        </p:nvSpPr>
        <p:spPr>
          <a:xfrm>
            <a:off x="6914447" y="1985555"/>
            <a:ext cx="4624252" cy="4401205"/>
          </a:xfrm>
          <a:prstGeom prst="rect">
            <a:avLst/>
          </a:prstGeom>
          <a:noFill/>
        </p:spPr>
        <p:txBody>
          <a:bodyPr wrap="square" rtlCol="0">
            <a:spAutoFit/>
          </a:bodyPr>
          <a:lstStyle/>
          <a:p>
            <a:pPr algn="ctr" rtl="1"/>
            <a:r>
              <a:rPr lang="fa-IR" sz="2000" b="1" dirty="0"/>
              <a:t>اداره آموزش و پرورش منطقه3 </a:t>
            </a:r>
          </a:p>
          <a:p>
            <a:pPr algn="ctr" rtl="1"/>
            <a:r>
              <a:rPr lang="fa-IR" sz="2000" b="1" dirty="0"/>
              <a:t>شهر تهران</a:t>
            </a:r>
          </a:p>
          <a:p>
            <a:pPr algn="ctr" rtl="1"/>
            <a:r>
              <a:rPr lang="fa-IR" sz="2000" b="1" dirty="0"/>
              <a:t/>
            </a:r>
            <a:br>
              <a:rPr lang="fa-IR" sz="2000" b="1" dirty="0"/>
            </a:br>
            <a:r>
              <a:rPr lang="fa-IR" sz="2000" b="1" dirty="0"/>
              <a:t>"بررسي روانكاوانه رمان همنوايي شبانه اركستر چوب ها بر اساس نظريه فرويد" </a:t>
            </a:r>
          </a:p>
          <a:p>
            <a:pPr algn="ctr" rtl="1"/>
            <a:r>
              <a:rPr lang="fa-IR" sz="2000" b="1" dirty="0"/>
              <a:t/>
            </a:r>
            <a:br>
              <a:rPr lang="fa-IR" sz="2000" b="1" dirty="0"/>
            </a:br>
            <a:r>
              <a:rPr lang="fa-IR" sz="2000" b="1" dirty="0"/>
              <a:t>پژوهشگران پایه دهم: </a:t>
            </a:r>
            <a:br>
              <a:rPr lang="fa-IR" sz="2000" b="1" dirty="0"/>
            </a:br>
            <a:r>
              <a:rPr lang="fa-IR" sz="2000" b="1" dirty="0"/>
              <a:t>پریسا خادم معبودی-سبا قوامی-محیا محسنی نژاد مینابی</a:t>
            </a:r>
          </a:p>
          <a:p>
            <a:pPr algn="ctr" rtl="1"/>
            <a:r>
              <a:rPr lang="fa-IR" sz="2000" b="1" dirty="0"/>
              <a:t/>
            </a:r>
            <a:br>
              <a:rPr lang="fa-IR" sz="2000" b="1" dirty="0"/>
            </a:br>
            <a:r>
              <a:rPr lang="fa-IR" sz="2000" b="1" dirty="0"/>
              <a:t>دبیر راهنما:</a:t>
            </a:r>
            <a:br>
              <a:rPr lang="fa-IR" sz="2000" b="1" dirty="0"/>
            </a:br>
            <a:r>
              <a:rPr lang="fa-IR" sz="2000" b="1" dirty="0"/>
              <a:t>سرکار خانم فرزانه سالمی</a:t>
            </a:r>
          </a:p>
          <a:p>
            <a:pPr algn="ctr" rtl="1"/>
            <a:r>
              <a:rPr lang="fa-IR" sz="2000" b="1" dirty="0"/>
              <a:t/>
            </a:r>
            <a:br>
              <a:rPr lang="fa-IR" sz="2000" b="1" dirty="0"/>
            </a:br>
            <a:r>
              <a:rPr lang="fa-IR" sz="2000" b="1" dirty="0"/>
              <a:t>سال تحصیلی 1401-1400</a:t>
            </a:r>
            <a:endParaRPr lang="en-US" sz="2000" b="1" dirty="0"/>
          </a:p>
        </p:txBody>
      </p:sp>
    </p:spTree>
    <p:extLst>
      <p:ext uri="{BB962C8B-B14F-4D97-AF65-F5344CB8AC3E}">
        <p14:creationId xmlns:p14="http://schemas.microsoft.com/office/powerpoint/2010/main" val="31463002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467151" y="2620982"/>
            <a:ext cx="10931857" cy="3970318"/>
          </a:xfrm>
          <a:prstGeom prst="rect">
            <a:avLst/>
          </a:prstGeom>
          <a:noFill/>
        </p:spPr>
        <p:txBody>
          <a:bodyPr wrap="square" rtlCol="0">
            <a:spAutoFit/>
          </a:bodyPr>
          <a:lstStyle/>
          <a:p>
            <a:pPr algn="r" rtl="1">
              <a:lnSpc>
                <a:spcPct val="150000"/>
              </a:lnSpc>
            </a:pPr>
            <a:r>
              <a:rPr lang="fa-IR" sz="2400" dirty="0"/>
              <a:t>نگارندگان پس از جست‌وجوی پیشینه پژوهش به این نتیجه رسیدند که قبلاً پژوهشی با چنین عنوانی انجام نشده است و برای نوشتن این پژوهش از این مقالات بهره و کمک گرفتند: </a:t>
            </a:r>
          </a:p>
          <a:p>
            <a:pPr marL="342900" indent="-342900" algn="r" rtl="1">
              <a:lnSpc>
                <a:spcPct val="150000"/>
              </a:lnSpc>
              <a:buFont typeface="Arial" panose="020B0604020202020204" pitchFamily="34" charset="0"/>
              <a:buChar char="•"/>
            </a:pPr>
            <a:r>
              <a:rPr lang="fa-IR" sz="2400" dirty="0"/>
              <a:t> بررسی شخصیت‌پردازی و  زاویه دید در دو رمان (آینه‌های دردار و همنوایی شبانه ارکستر چوب‌ها)</a:t>
            </a:r>
          </a:p>
          <a:p>
            <a:pPr marL="342900" indent="-342900" algn="r" rtl="1">
              <a:lnSpc>
                <a:spcPct val="150000"/>
              </a:lnSpc>
              <a:buFont typeface="Arial" panose="020B0604020202020204" pitchFamily="34" charset="0"/>
              <a:buChar char="•"/>
            </a:pPr>
            <a:r>
              <a:rPr lang="fa-IR" sz="2400" dirty="0"/>
              <a:t>«دو مضمون آب‌وآتش در همنوایی شبانه ارکستر چوب‌ها» </a:t>
            </a:r>
          </a:p>
          <a:p>
            <a:pPr marL="342900" indent="-342900" algn="r" rtl="1">
              <a:lnSpc>
                <a:spcPct val="150000"/>
              </a:lnSpc>
              <a:buFont typeface="Arial" panose="020B0604020202020204" pitchFamily="34" charset="0"/>
              <a:buChar char="•"/>
            </a:pPr>
            <a:r>
              <a:rPr lang="fa-IR" sz="2400" dirty="0"/>
              <a:t>تحلیل سازوکارهای سکوت و حذف در اعتمادپذیری رمان همنوایی شبانه ارکستر چوب‌ها</a:t>
            </a:r>
          </a:p>
          <a:p>
            <a:pPr marL="342900" indent="-342900" algn="r" rtl="1">
              <a:lnSpc>
                <a:spcPct val="150000"/>
              </a:lnSpc>
              <a:buFont typeface="Arial" panose="020B0604020202020204" pitchFamily="34" charset="0"/>
              <a:buChar char="•"/>
            </a:pPr>
            <a:endParaRPr lang="fa-IR" sz="2400" dirty="0"/>
          </a:p>
          <a:p>
            <a:pPr marL="342900" indent="-342900" algn="r" rtl="1">
              <a:lnSpc>
                <a:spcPct val="150000"/>
              </a:lnSpc>
              <a:buFont typeface="Arial" panose="020B0604020202020204" pitchFamily="34" charset="0"/>
              <a:buChar char="•"/>
            </a:pPr>
            <a:endParaRPr lang="en-US" sz="2400" dirty="0"/>
          </a:p>
        </p:txBody>
      </p:sp>
      <p:sp>
        <p:nvSpPr>
          <p:cNvPr id="2" name="Down Arrow Callout 1"/>
          <p:cNvSpPr/>
          <p:nvPr/>
        </p:nvSpPr>
        <p:spPr>
          <a:xfrm>
            <a:off x="8208133" y="828675"/>
            <a:ext cx="3190875" cy="1609725"/>
          </a:xfrm>
          <a:prstGeom prst="downArrowCallout">
            <a:avLst/>
          </a:prstGeom>
          <a:gradFill flip="none" rotWithShape="1">
            <a:gsLst>
              <a:gs pos="0">
                <a:srgbClr val="632D09">
                  <a:shade val="30000"/>
                  <a:satMod val="115000"/>
                </a:srgbClr>
              </a:gs>
              <a:gs pos="50000">
                <a:srgbClr val="632D09">
                  <a:shade val="67500"/>
                  <a:satMod val="115000"/>
                </a:srgbClr>
              </a:gs>
              <a:gs pos="100000">
                <a:srgbClr val="632D09">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8524875" y="1028700"/>
            <a:ext cx="2657475" cy="923330"/>
          </a:xfrm>
          <a:prstGeom prst="rect">
            <a:avLst/>
          </a:prstGeom>
          <a:noFill/>
        </p:spPr>
        <p:txBody>
          <a:bodyPr wrap="square" rtlCol="1">
            <a:spAutoFit/>
          </a:bodyPr>
          <a:lstStyle/>
          <a:p>
            <a:pPr algn="r" rtl="1"/>
            <a:r>
              <a:rPr lang="fa-IR" sz="3600" b="1" dirty="0">
                <a:solidFill>
                  <a:srgbClr val="FCE8C5"/>
                </a:solidFill>
              </a:rPr>
              <a:t>پیشینه پژوهش:</a:t>
            </a:r>
            <a:endParaRPr lang="en-US" sz="3600" b="1" dirty="0">
              <a:solidFill>
                <a:srgbClr val="FCE8C5"/>
              </a:solidFill>
            </a:endParaRPr>
          </a:p>
          <a:p>
            <a:endParaRPr lang="fa-IR" dirty="0"/>
          </a:p>
        </p:txBody>
      </p:sp>
    </p:spTree>
    <p:extLst>
      <p:ext uri="{BB962C8B-B14F-4D97-AF65-F5344CB8AC3E}">
        <p14:creationId xmlns:p14="http://schemas.microsoft.com/office/powerpoint/2010/main" val="3029918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5D74108-1CE3-4961-92FE-479866B4E6A4}"/>
              </a:ext>
            </a:extLst>
          </p:cNvPr>
          <p:cNvSpPr/>
          <p:nvPr/>
        </p:nvSpPr>
        <p:spPr>
          <a:xfrm>
            <a:off x="3561805" y="2042160"/>
            <a:ext cx="4765766" cy="3032760"/>
          </a:xfrm>
          <a:prstGeom prst="ellipse">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nchor="ctr"/>
          <a:lstStyle/>
          <a:p>
            <a:pPr algn="ctr" rtl="1"/>
            <a:r>
              <a:rPr lang="fa-IR" sz="4400" b="1" dirty="0"/>
              <a:t>فصل سوم</a:t>
            </a:r>
            <a:endParaRPr lang="fa-IR" sz="7200" b="1" dirty="0"/>
          </a:p>
          <a:p>
            <a:pPr algn="ctr" rtl="1"/>
            <a:r>
              <a:rPr lang="fa-IR" sz="4000" b="1" dirty="0"/>
              <a:t>"روش</a:t>
            </a:r>
          </a:p>
          <a:p>
            <a:pPr algn="ctr" rtl="1"/>
            <a:r>
              <a:rPr lang="fa-IR" sz="4000" b="1" dirty="0"/>
              <a:t>اجرای طرح"</a:t>
            </a:r>
          </a:p>
        </p:txBody>
      </p:sp>
    </p:spTree>
    <p:extLst>
      <p:ext uri="{BB962C8B-B14F-4D97-AF65-F5344CB8AC3E}">
        <p14:creationId xmlns:p14="http://schemas.microsoft.com/office/powerpoint/2010/main" val="105283964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B348-4994-4056-8967-F7F290F9139A}"/>
              </a:ext>
            </a:extLst>
          </p:cNvPr>
          <p:cNvSpPr>
            <a:spLocks noGrp="1"/>
          </p:cNvSpPr>
          <p:nvPr>
            <p:ph type="ctrTitle"/>
          </p:nvPr>
        </p:nvSpPr>
        <p:spPr>
          <a:xfrm>
            <a:off x="1006657" y="1337479"/>
            <a:ext cx="10546080" cy="5117911"/>
          </a:xfrm>
        </p:spPr>
        <p:txBody>
          <a:bodyPr>
            <a:noAutofit/>
          </a:bodyPr>
          <a:lstStyle/>
          <a:p>
            <a:pPr algn="r">
              <a:lnSpc>
                <a:spcPct val="100000"/>
              </a:lnSpc>
            </a:pPr>
            <a:r>
              <a:rPr lang="fa-IR" sz="2800" dirty="0">
                <a:cs typeface="+mn-cs"/>
              </a:rPr>
              <a:t/>
            </a:r>
            <a:br>
              <a:rPr lang="fa-IR" sz="2800" dirty="0">
                <a:cs typeface="+mn-cs"/>
              </a:rPr>
            </a:br>
            <a:r>
              <a:rPr lang="fa-IR" sz="2800" dirty="0">
                <a:cs typeface="+mn-cs"/>
              </a:rPr>
              <a:t>1. جست وجو در پایگاه های اینترنتی</a:t>
            </a:r>
            <a:br>
              <a:rPr lang="fa-IR" sz="2800" dirty="0">
                <a:cs typeface="+mn-cs"/>
              </a:rPr>
            </a:br>
            <a:r>
              <a:rPr lang="fa-IR" sz="2800" dirty="0">
                <a:cs typeface="+mn-cs"/>
              </a:rPr>
              <a:t>2. ايده يابي</a:t>
            </a:r>
            <a:br>
              <a:rPr lang="fa-IR" sz="2800" dirty="0">
                <a:cs typeface="+mn-cs"/>
              </a:rPr>
            </a:br>
            <a:r>
              <a:rPr lang="fa-IR" sz="2800" dirty="0">
                <a:cs typeface="+mn-cs"/>
              </a:rPr>
              <a:t>3. بررسی تکراری بودن یا نبودن ایده</a:t>
            </a:r>
            <a:br>
              <a:rPr lang="fa-IR" sz="2800" dirty="0">
                <a:cs typeface="+mn-cs"/>
              </a:rPr>
            </a:br>
            <a:r>
              <a:rPr lang="fa-IR" sz="2800" dirty="0">
                <a:cs typeface="+mn-cs"/>
              </a:rPr>
              <a:t>4. طرح</a:t>
            </a:r>
            <a:br>
              <a:rPr lang="fa-IR" sz="2800" dirty="0">
                <a:cs typeface="+mn-cs"/>
              </a:rPr>
            </a:br>
            <a:r>
              <a:rPr lang="fa-IR" sz="2800" dirty="0">
                <a:cs typeface="+mn-cs"/>
              </a:rPr>
              <a:t>5. مطالعه رمان "همنوایی شبانه ارکستر چوب ها"کتاب نظریه ها و نقد ادبی (پاینده،1397) و مقالات مربوطه</a:t>
            </a:r>
            <a:br>
              <a:rPr lang="fa-IR" sz="2800" dirty="0">
                <a:cs typeface="+mn-cs"/>
              </a:rPr>
            </a:br>
            <a:r>
              <a:rPr lang="fa-IR" sz="2800" dirty="0">
                <a:cs typeface="+mn-cs"/>
              </a:rPr>
              <a:t>6. فیش نویسی</a:t>
            </a:r>
            <a:br>
              <a:rPr lang="fa-IR" sz="2800" dirty="0">
                <a:cs typeface="+mn-cs"/>
              </a:rPr>
            </a:br>
            <a:r>
              <a:rPr lang="fa-IR" sz="2800" dirty="0">
                <a:cs typeface="+mn-cs"/>
              </a:rPr>
              <a:t>7. دسته بندی و بخش بندی فیش ها</a:t>
            </a:r>
            <a:br>
              <a:rPr lang="fa-IR" sz="2800" dirty="0">
                <a:cs typeface="+mn-cs"/>
              </a:rPr>
            </a:br>
            <a:r>
              <a:rPr lang="fa-IR" sz="2800" dirty="0">
                <a:cs typeface="+mn-cs"/>
              </a:rPr>
              <a:t>8. نگارش مقاله</a:t>
            </a:r>
            <a:br>
              <a:rPr lang="fa-IR" sz="2800" dirty="0">
                <a:cs typeface="+mn-cs"/>
              </a:rPr>
            </a:br>
            <a:r>
              <a:rPr lang="fa-IR" sz="2800" dirty="0">
                <a:cs typeface="+mn-cs"/>
              </a:rPr>
              <a:t>9. نتيجه گيري</a:t>
            </a:r>
            <a:br>
              <a:rPr lang="fa-IR" sz="2800" dirty="0">
                <a:cs typeface="+mn-cs"/>
              </a:rPr>
            </a:br>
            <a:r>
              <a:rPr lang="fa-IR" sz="2800" dirty="0">
                <a:cs typeface="+mn-cs"/>
              </a:rPr>
              <a:t>10. ارائه ي پيشنهادات</a:t>
            </a:r>
            <a:br>
              <a:rPr lang="fa-IR" sz="2800" dirty="0">
                <a:cs typeface="+mn-cs"/>
              </a:rPr>
            </a:br>
            <a:r>
              <a:rPr lang="fa-IR" sz="2800" dirty="0">
                <a:cs typeface="+mn-cs"/>
              </a:rPr>
              <a:t>11. تهيه ي بروشور و پاورپوينت </a:t>
            </a:r>
            <a:endParaRPr lang="fa-IR" dirty="0">
              <a:cs typeface="+mn-cs"/>
            </a:endParaRPr>
          </a:p>
        </p:txBody>
      </p:sp>
      <p:sp>
        <p:nvSpPr>
          <p:cNvPr id="4" name="Rounded Rectangular Callout 3"/>
          <p:cNvSpPr/>
          <p:nvPr/>
        </p:nvSpPr>
        <p:spPr>
          <a:xfrm>
            <a:off x="7241202" y="191067"/>
            <a:ext cx="4054764" cy="914400"/>
          </a:xfrm>
          <a:prstGeom prst="wedgeRoundRectCallout">
            <a:avLst/>
          </a:prstGeom>
          <a:gradFill flip="none" rotWithShape="1">
            <a:gsLst>
              <a:gs pos="0">
                <a:srgbClr val="F6936A">
                  <a:shade val="30000"/>
                  <a:satMod val="115000"/>
                </a:srgbClr>
              </a:gs>
              <a:gs pos="50000">
                <a:srgbClr val="F6936A">
                  <a:shade val="67500"/>
                  <a:satMod val="115000"/>
                </a:srgbClr>
              </a:gs>
              <a:gs pos="100000">
                <a:srgbClr val="F6936A">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7139709" y="320636"/>
            <a:ext cx="3999345" cy="923330"/>
          </a:xfrm>
          <a:prstGeom prst="rect">
            <a:avLst/>
          </a:prstGeom>
          <a:noFill/>
        </p:spPr>
        <p:txBody>
          <a:bodyPr wrap="square" rtlCol="1">
            <a:spAutoFit/>
          </a:bodyPr>
          <a:lstStyle/>
          <a:p>
            <a:pPr marL="571500" indent="-571500" algn="r" rtl="1">
              <a:buFont typeface="Wingdings" panose="05000000000000000000" pitchFamily="2" charset="2"/>
              <a:buChar char="v"/>
            </a:pPr>
            <a:r>
              <a:rPr lang="fa-IR" sz="3600" b="1" dirty="0"/>
              <a:t>روش اجرای طرح:</a:t>
            </a:r>
            <a:endParaRPr lang="en-US" sz="3600" b="1" dirty="0"/>
          </a:p>
          <a:p>
            <a:endParaRPr lang="fa-IR" dirty="0"/>
          </a:p>
        </p:txBody>
      </p:sp>
    </p:spTree>
    <p:extLst>
      <p:ext uri="{BB962C8B-B14F-4D97-AF65-F5344CB8AC3E}">
        <p14:creationId xmlns:p14="http://schemas.microsoft.com/office/powerpoint/2010/main" val="39452547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3220872" y="2565779"/>
            <a:ext cx="7492621" cy="1951496"/>
          </a:xfrm>
          <a:prstGeom prst="rect">
            <a:avLst/>
          </a:prstGeom>
          <a:noFill/>
        </p:spPr>
        <p:txBody>
          <a:bodyPr wrap="square" rtlCol="0">
            <a:spAutoFit/>
          </a:bodyPr>
          <a:lstStyle/>
          <a:p>
            <a:pPr algn="r" rtl="1">
              <a:lnSpc>
                <a:spcPct val="150000"/>
              </a:lnSpc>
            </a:pPr>
            <a:r>
              <a:rPr lang="fa-IR" sz="2800" dirty="0"/>
              <a:t>1. اینترنت</a:t>
            </a:r>
          </a:p>
          <a:p>
            <a:pPr algn="r" rtl="1">
              <a:lnSpc>
                <a:spcPct val="150000"/>
              </a:lnSpc>
            </a:pPr>
            <a:r>
              <a:rPr lang="fa-IR" sz="2800" dirty="0"/>
              <a:t>2. لپتاپ</a:t>
            </a:r>
          </a:p>
          <a:p>
            <a:pPr algn="r" rtl="1">
              <a:lnSpc>
                <a:spcPct val="150000"/>
              </a:lnSpc>
            </a:pPr>
            <a:r>
              <a:rPr lang="fa-IR" sz="2800" dirty="0"/>
              <a:t>3. کتاب‌ها و مقالات مرتبط</a:t>
            </a:r>
          </a:p>
        </p:txBody>
      </p:sp>
      <p:sp>
        <p:nvSpPr>
          <p:cNvPr id="2" name="Flowchart: Document 1"/>
          <p:cNvSpPr/>
          <p:nvPr/>
        </p:nvSpPr>
        <p:spPr>
          <a:xfrm>
            <a:off x="6129638" y="1099021"/>
            <a:ext cx="4583855" cy="1328283"/>
          </a:xfrm>
          <a:prstGeom prst="flowChartDocument">
            <a:avLst/>
          </a:prstGeom>
          <a:gradFill flip="none" rotWithShape="1">
            <a:gsLst>
              <a:gs pos="0">
                <a:srgbClr val="F6936A">
                  <a:shade val="30000"/>
                  <a:satMod val="115000"/>
                </a:srgbClr>
              </a:gs>
              <a:gs pos="50000">
                <a:srgbClr val="F6936A">
                  <a:shade val="67500"/>
                  <a:satMod val="115000"/>
                </a:srgbClr>
              </a:gs>
              <a:gs pos="100000">
                <a:srgbClr val="F6936A">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TextBox 2"/>
          <p:cNvSpPr txBox="1"/>
          <p:nvPr/>
        </p:nvSpPr>
        <p:spPr>
          <a:xfrm>
            <a:off x="5956765" y="1330038"/>
            <a:ext cx="4756728" cy="646331"/>
          </a:xfrm>
          <a:prstGeom prst="rect">
            <a:avLst/>
          </a:prstGeom>
          <a:noFill/>
        </p:spPr>
        <p:txBody>
          <a:bodyPr wrap="square" rtlCol="1">
            <a:spAutoFit/>
          </a:bodyPr>
          <a:lstStyle/>
          <a:p>
            <a:pPr marL="571500" indent="-571500" algn="r" rtl="1">
              <a:buFont typeface="Wingdings" panose="05000000000000000000" pitchFamily="2" charset="2"/>
              <a:buChar char="v"/>
            </a:pPr>
            <a:r>
              <a:rPr lang="fa-IR" sz="3600" dirty="0"/>
              <a:t>ابزار گردآوري اطلاعات:</a:t>
            </a:r>
          </a:p>
        </p:txBody>
      </p:sp>
    </p:spTree>
    <p:extLst>
      <p:ext uri="{BB962C8B-B14F-4D97-AF65-F5344CB8AC3E}">
        <p14:creationId xmlns:p14="http://schemas.microsoft.com/office/powerpoint/2010/main" val="241141445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5D74108-1CE3-4961-92FE-479866B4E6A4}"/>
              </a:ext>
            </a:extLst>
          </p:cNvPr>
          <p:cNvSpPr/>
          <p:nvPr/>
        </p:nvSpPr>
        <p:spPr>
          <a:xfrm>
            <a:off x="3561805" y="2042160"/>
            <a:ext cx="4765766" cy="3032760"/>
          </a:xfrm>
          <a:prstGeom prst="ellipse">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nchor="ctr"/>
          <a:lstStyle/>
          <a:p>
            <a:pPr algn="ctr" rtl="1">
              <a:lnSpc>
                <a:spcPct val="150000"/>
              </a:lnSpc>
            </a:pPr>
            <a:r>
              <a:rPr lang="fa-IR" sz="4400" b="1" dirty="0"/>
              <a:t>فصل چهارم</a:t>
            </a:r>
            <a:endParaRPr lang="fa-IR" sz="7200" b="1" dirty="0"/>
          </a:p>
          <a:p>
            <a:pPr algn="ctr" rtl="1"/>
            <a:r>
              <a:rPr lang="fa-IR" sz="4000" b="1" dirty="0"/>
              <a:t>"نتایج و بحث"</a:t>
            </a:r>
          </a:p>
        </p:txBody>
      </p:sp>
    </p:spTree>
    <p:extLst>
      <p:ext uri="{BB962C8B-B14F-4D97-AF65-F5344CB8AC3E}">
        <p14:creationId xmlns:p14="http://schemas.microsoft.com/office/powerpoint/2010/main" val="369410664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2729553" y="1310185"/>
            <a:ext cx="8639033" cy="646331"/>
          </a:xfrm>
          <a:prstGeom prst="rect">
            <a:avLst/>
          </a:prstGeom>
          <a:noFill/>
        </p:spPr>
        <p:txBody>
          <a:bodyPr wrap="square" rtlCol="0">
            <a:spAutoFit/>
          </a:bodyPr>
          <a:lstStyle/>
          <a:p>
            <a:pPr marL="571500" indent="-571500" algn="r" rtl="1">
              <a:buFont typeface="Wingdings" panose="05000000000000000000" pitchFamily="2" charset="2"/>
              <a:buChar char="v"/>
            </a:pPr>
            <a:r>
              <a:rPr lang="fa-IR" sz="3600" b="1" dirty="0"/>
              <a:t>خلاصه داستان همنوایی شبانه ارکستر چوب ها:</a:t>
            </a:r>
            <a:endParaRPr lang="en-US" sz="3600" b="1" dirty="0"/>
          </a:p>
        </p:txBody>
      </p:sp>
      <p:sp>
        <p:nvSpPr>
          <p:cNvPr id="5" name="TextBox 4"/>
          <p:cNvSpPr txBox="1"/>
          <p:nvPr/>
        </p:nvSpPr>
        <p:spPr>
          <a:xfrm>
            <a:off x="682389" y="2292823"/>
            <a:ext cx="10686197" cy="3356688"/>
          </a:xfrm>
          <a:prstGeom prst="rect">
            <a:avLst/>
          </a:prstGeom>
          <a:noFill/>
        </p:spPr>
        <p:txBody>
          <a:bodyPr wrap="square" rtlCol="0">
            <a:spAutoFit/>
          </a:bodyPr>
          <a:lstStyle/>
          <a:p>
            <a:pPr algn="r" rtl="1">
              <a:lnSpc>
                <a:spcPct val="150000"/>
              </a:lnSpc>
            </a:pPr>
            <a:r>
              <a:rPr lang="fa-IR" dirty="0"/>
              <a:t> </a:t>
            </a:r>
            <a:r>
              <a:rPr lang="fa-IR" sz="2400" dirty="0"/>
              <a:t>همنوایی شبانه ارکستر چوب‌ها، داستان مهاجری است به نام یدالله که در اتاق شماره یک و دوازده، طبقة ششم ساختمانی در پاریس زندگی می‌کند و بیشتر همسایگانش هم وطن او هستند. داستان همانند پازلی پر از تکه ها گم شده جلو می رود که در نهایت همچنان قسمت هایی از آن در ذهن خواننده خالی می ماند.راوی علاوه بر مشکلاتی که به‌صورت طبیعی به‌عنوان یک مهاجر و آدمی سرخورده که به دلیل رفتارهای نادرستی با او در کودکی شده،دارا است؛ به بیماری‌های روانی چون آینه(به نقل از داستان)، خود ویرانگری و وقفه‌های زمانی مبتلاست.</a:t>
            </a:r>
            <a:endParaRPr lang="en-US" sz="2400" dirty="0"/>
          </a:p>
        </p:txBody>
      </p:sp>
      <p:sp>
        <p:nvSpPr>
          <p:cNvPr id="2" name="Half Frame 1"/>
          <p:cNvSpPr/>
          <p:nvPr/>
        </p:nvSpPr>
        <p:spPr>
          <a:xfrm>
            <a:off x="3205017" y="1107722"/>
            <a:ext cx="1884219" cy="655781"/>
          </a:xfrm>
          <a:prstGeom prst="halfFrame">
            <a:avLst/>
          </a:prstGeom>
          <a:gradFill flip="none" rotWithShape="1">
            <a:gsLst>
              <a:gs pos="0">
                <a:srgbClr val="FCE8C5">
                  <a:shade val="30000"/>
                  <a:satMod val="115000"/>
                </a:srgbClr>
              </a:gs>
              <a:gs pos="50000">
                <a:srgbClr val="FCE8C5">
                  <a:shade val="67500"/>
                  <a:satMod val="115000"/>
                </a:srgbClr>
              </a:gs>
              <a:gs pos="100000">
                <a:srgbClr val="FCE8C5">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 name="Half Frame 6"/>
          <p:cNvSpPr/>
          <p:nvPr/>
        </p:nvSpPr>
        <p:spPr>
          <a:xfrm rot="10800000">
            <a:off x="9665854" y="1468888"/>
            <a:ext cx="1884219" cy="655781"/>
          </a:xfrm>
          <a:prstGeom prst="halfFrame">
            <a:avLst/>
          </a:prstGeom>
          <a:gradFill flip="none" rotWithShape="1">
            <a:gsLst>
              <a:gs pos="0">
                <a:srgbClr val="FCE8C5">
                  <a:shade val="30000"/>
                  <a:satMod val="115000"/>
                </a:srgbClr>
              </a:gs>
              <a:gs pos="50000">
                <a:srgbClr val="FCE8C5">
                  <a:shade val="67500"/>
                  <a:satMod val="115000"/>
                </a:srgbClr>
              </a:gs>
              <a:gs pos="100000">
                <a:srgbClr val="FCE8C5">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349425831"/>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736978" y="1433015"/>
            <a:ext cx="10768085" cy="3970318"/>
          </a:xfrm>
          <a:prstGeom prst="rect">
            <a:avLst/>
          </a:prstGeom>
          <a:noFill/>
        </p:spPr>
        <p:txBody>
          <a:bodyPr wrap="square" rtlCol="0">
            <a:spAutoFit/>
          </a:bodyPr>
          <a:lstStyle/>
          <a:p>
            <a:pPr algn="r" rtl="1">
              <a:lnSpc>
                <a:spcPct val="150000"/>
              </a:lnSpc>
            </a:pPr>
            <a:r>
              <a:rPr lang="fa-IR" sz="2400" dirty="0"/>
              <a:t> هرچند او بر این باور است که تمام ساکنان آن طبقه به بیماری پارانویا نیز مبتلا هستند، بنابراین فضای داستان وهم‌انگیز و سرشار از سؤال‌های بی‌جواب است.چرا که در این داستان ما با راوی غیرقابل‌اعتماد طرفیم به‌گونه‌ای که خود او فکر می‌کند اگر منجر به قتلی شده و قاتل باشد، شاید در زمانی که دچار وقفه‌های زمانی شده این اتفاق برایش رخ‌داده و حالا چیزی از آن به یاد نمی‌آورد ... .</a:t>
            </a:r>
          </a:p>
          <a:p>
            <a:pPr algn="r" rtl="1">
              <a:lnSpc>
                <a:spcPct val="150000"/>
              </a:lnSpc>
            </a:pPr>
            <a:r>
              <a:rPr lang="fa-IR" sz="2400" dirty="0"/>
              <a:t>این داستان خط زمانی مشخصی ندارد، اما بحران اصلی داستان با ورود شخصیتی به نام پروفت که ادعای دریافت وحی دارد آغاز می‌شود. راوی از ابتدای سکونت او، متعجب می‌شود و این قضیه از همان ابتدا برایش عجیب است.</a:t>
            </a:r>
            <a:endParaRPr lang="en-US" sz="2400" dirty="0"/>
          </a:p>
        </p:txBody>
      </p:sp>
    </p:spTree>
    <p:extLst>
      <p:ext uri="{BB962C8B-B14F-4D97-AF65-F5344CB8AC3E}">
        <p14:creationId xmlns:p14="http://schemas.microsoft.com/office/powerpoint/2010/main" val="358544936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887104" y="2470243"/>
            <a:ext cx="10249469" cy="1754326"/>
          </a:xfrm>
          <a:prstGeom prst="rect">
            <a:avLst/>
          </a:prstGeom>
          <a:noFill/>
        </p:spPr>
        <p:txBody>
          <a:bodyPr wrap="square" rtlCol="0">
            <a:spAutoFit/>
          </a:bodyPr>
          <a:lstStyle/>
          <a:p>
            <a:pPr algn="r" rtl="1">
              <a:lnSpc>
                <a:spcPct val="150000"/>
              </a:lnSpc>
            </a:pPr>
            <a:r>
              <a:rPr lang="fa-IR" sz="2400" dirty="0"/>
              <a:t>احساس خطر او زمانی بیشتر به حقیقت نزدیک می‌شود که شبی از سروصدایی که از اتاق سید الکساندر (دوست و همسایه‌اش) بلند می‌شود به اتاق او می‌رود و درحالی‌که پروفت با چاقو او را تهدید می‌کند می‌بیند. سرانجام خود راوی به دست پروفت کشته می‌شود.</a:t>
            </a:r>
            <a:endParaRPr lang="en-US" sz="2400" dirty="0"/>
          </a:p>
        </p:txBody>
      </p:sp>
    </p:spTree>
    <p:extLst>
      <p:ext uri="{BB962C8B-B14F-4D97-AF65-F5344CB8AC3E}">
        <p14:creationId xmlns:p14="http://schemas.microsoft.com/office/powerpoint/2010/main" val="2211063244"/>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573206" y="1528550"/>
            <a:ext cx="10890914" cy="3970318"/>
          </a:xfrm>
          <a:prstGeom prst="rect">
            <a:avLst/>
          </a:prstGeom>
          <a:noFill/>
        </p:spPr>
        <p:txBody>
          <a:bodyPr wrap="square" rtlCol="0">
            <a:spAutoFit/>
          </a:bodyPr>
          <a:lstStyle/>
          <a:p>
            <a:pPr algn="r" rtl="1">
              <a:lnSpc>
                <a:spcPct val="150000"/>
              </a:lnSpc>
            </a:pPr>
            <a:r>
              <a:rPr lang="fa-IR" sz="2400" dirty="0"/>
              <a:t> راوی در این داستان با تحریف واقعیت در برابر نکیر و منکر که به نام‌های (فاوست مورنائو و سرخ‌پوست قدبلند در فیلم پرواز بر آشیانة فاخته بازی می‌کرده) از آنها یاد می‌کند، سعی در تغییر واقعیت دارد که کار او با شکست مواجه می‌شود، او محکوم به تحریف حقیقت در کتابش با همان نام (همنوایی شبانه ارکستر چوب‌ها) می‌شود که پس از مرگ او در این دنیا منتشر و منجر به خودکشی یکی از شخصیت‌های داستان به نام رعنا و مرگ صاحب‌خانة فرانسوی او آقای اریک فرانسوا اشمیت می‌شود.</a:t>
            </a:r>
          </a:p>
          <a:p>
            <a:pPr algn="r" rtl="1">
              <a:lnSpc>
                <a:spcPct val="150000"/>
              </a:lnSpc>
            </a:pPr>
            <a:r>
              <a:rPr lang="fa-IR" sz="2400" dirty="0"/>
              <a:t>در نهایت مجازات او این است که به جهنم‌دره (همین دنیا) بازگردد و در جسم سگ صاحبخانه (اریک فرانسوا اشمیت) حلول کند.</a:t>
            </a:r>
            <a:endParaRPr lang="en-US" sz="2400" dirty="0"/>
          </a:p>
        </p:txBody>
      </p:sp>
    </p:spTree>
    <p:extLst>
      <p:ext uri="{BB962C8B-B14F-4D97-AF65-F5344CB8AC3E}">
        <p14:creationId xmlns:p14="http://schemas.microsoft.com/office/powerpoint/2010/main" val="37060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TextBox 4"/>
          <p:cNvSpPr txBox="1"/>
          <p:nvPr/>
        </p:nvSpPr>
        <p:spPr>
          <a:xfrm>
            <a:off x="801634" y="3077225"/>
            <a:ext cx="10454185" cy="3359061"/>
          </a:xfrm>
          <a:prstGeom prst="rect">
            <a:avLst/>
          </a:prstGeom>
          <a:noFill/>
        </p:spPr>
        <p:txBody>
          <a:bodyPr wrap="square" rtlCol="0">
            <a:spAutoFit/>
          </a:bodyPr>
          <a:lstStyle/>
          <a:p>
            <a:pPr algn="r" rtl="1">
              <a:lnSpc>
                <a:spcPct val="150000"/>
              </a:lnSpc>
            </a:pPr>
            <a:r>
              <a:rPr lang="fa-IR" sz="2400" dirty="0"/>
              <a:t>تداعی آزاد در روانکاوی به روشی گفته می‌شود که در آن بیمار هر آن چه را که به ذهنش خطور می‌کند، بیان می‌نماید. هدف از تداعی آزاد، کاهش مقاومت‌های دفاعی است به‌طوری‌که تعارض‌ها (احساسات و انگیزه‌های واپس رانده شده) وارد هوشیاری شوند تا به شیوة منطقی‌تر و واقع‌بینانه‌تر بتوان با آن‌ها برخورد کرد. در صورتي كه هنگام گفت و گو، انسان‌ها معمولاً تلاش می‌کنند تا رشتة کلام را از دست ندهند و افکار نامرتبط را بیان نکنند.</a:t>
            </a:r>
            <a:endParaRPr lang="en-US" sz="2400" dirty="0"/>
          </a:p>
          <a:p>
            <a:pPr algn="r" rtl="1">
              <a:lnSpc>
                <a:spcPct val="150000"/>
              </a:lnSpc>
            </a:pPr>
            <a:endParaRPr lang="en-US" sz="2400" dirty="0"/>
          </a:p>
        </p:txBody>
      </p:sp>
      <p:sp>
        <p:nvSpPr>
          <p:cNvPr id="2" name="Double Wave 1"/>
          <p:cNvSpPr/>
          <p:nvPr/>
        </p:nvSpPr>
        <p:spPr>
          <a:xfrm>
            <a:off x="3026218" y="407916"/>
            <a:ext cx="8164946" cy="1339272"/>
          </a:xfrm>
          <a:prstGeom prst="doubleWave">
            <a:avLst/>
          </a:prstGeom>
          <a:gradFill flip="none" rotWithShape="1">
            <a:gsLst>
              <a:gs pos="18843">
                <a:srgbClr val="AE9E82"/>
              </a:gs>
              <a:gs pos="28550">
                <a:srgbClr val="BBAA8C"/>
              </a:gs>
              <a:gs pos="0">
                <a:srgbClr val="FCE8C5">
                  <a:shade val="30000"/>
                  <a:satMod val="115000"/>
                </a:srgbClr>
              </a:gs>
              <a:gs pos="50000">
                <a:srgbClr val="FCE8C5">
                  <a:shade val="67500"/>
                  <a:satMod val="115000"/>
                </a:srgbClr>
              </a:gs>
              <a:gs pos="100000">
                <a:srgbClr val="FCE8C5">
                  <a:shade val="100000"/>
                  <a:satMod val="115000"/>
                </a:srgb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TextBox 2"/>
          <p:cNvSpPr txBox="1"/>
          <p:nvPr/>
        </p:nvSpPr>
        <p:spPr>
          <a:xfrm>
            <a:off x="2999749" y="719288"/>
            <a:ext cx="7962160" cy="923330"/>
          </a:xfrm>
          <a:prstGeom prst="rect">
            <a:avLst/>
          </a:prstGeom>
          <a:noFill/>
        </p:spPr>
        <p:txBody>
          <a:bodyPr wrap="square" rtlCol="1">
            <a:spAutoFit/>
          </a:bodyPr>
          <a:lstStyle/>
          <a:p>
            <a:pPr marL="571500" indent="-571500" algn="r" rtl="1">
              <a:buFont typeface="Wingdings" panose="05000000000000000000" pitchFamily="2" charset="2"/>
              <a:buChar char="v"/>
            </a:pPr>
            <a:r>
              <a:rPr lang="fa-IR" sz="3600" b="1" dirty="0"/>
              <a:t>بررسی مبانی روانکاوی فرویدی در این رمان:</a:t>
            </a:r>
            <a:endParaRPr lang="en-US" sz="3600" b="1" dirty="0"/>
          </a:p>
          <a:p>
            <a:pPr algn="r" rtl="1"/>
            <a:endParaRPr lang="fa-IR" dirty="0"/>
          </a:p>
        </p:txBody>
      </p:sp>
      <p:sp>
        <p:nvSpPr>
          <p:cNvPr id="6" name="Oval Callout 5"/>
          <p:cNvSpPr/>
          <p:nvPr/>
        </p:nvSpPr>
        <p:spPr>
          <a:xfrm>
            <a:off x="9473201" y="1918560"/>
            <a:ext cx="1717963" cy="1182387"/>
          </a:xfrm>
          <a:prstGeom prst="wedgeEllipseCallout">
            <a:avLst/>
          </a:prstGeom>
          <a:gradFill flip="none" rotWithShape="1">
            <a:gsLst>
              <a:gs pos="0">
                <a:srgbClr val="F4AC64">
                  <a:shade val="30000"/>
                  <a:satMod val="115000"/>
                </a:srgbClr>
              </a:gs>
              <a:gs pos="50000">
                <a:srgbClr val="F4AC64">
                  <a:shade val="67500"/>
                  <a:satMod val="115000"/>
                </a:srgbClr>
              </a:gs>
              <a:gs pos="100000">
                <a:srgbClr val="F4AC64">
                  <a:shade val="100000"/>
                  <a:satMod val="115000"/>
                </a:srgb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9541164" y="2214529"/>
            <a:ext cx="1348509" cy="800219"/>
          </a:xfrm>
          <a:prstGeom prst="rect">
            <a:avLst/>
          </a:prstGeom>
          <a:noFill/>
        </p:spPr>
        <p:txBody>
          <a:bodyPr wrap="square" rtlCol="1">
            <a:spAutoFit/>
          </a:bodyPr>
          <a:lstStyle/>
          <a:p>
            <a:pPr algn="r" rtl="1"/>
            <a:r>
              <a:rPr lang="fa-IR" sz="2800" b="1" dirty="0"/>
              <a:t> تداعی:</a:t>
            </a:r>
          </a:p>
          <a:p>
            <a:pPr algn="r" rtl="1"/>
            <a:endParaRPr lang="fa-IR" dirty="0"/>
          </a:p>
        </p:txBody>
      </p:sp>
    </p:spTree>
    <p:extLst>
      <p:ext uri="{BB962C8B-B14F-4D97-AF65-F5344CB8AC3E}">
        <p14:creationId xmlns:p14="http://schemas.microsoft.com/office/powerpoint/2010/main" val="10716957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696F5A-9CE6-411D-B302-B102930B1146}"/>
              </a:ext>
            </a:extLst>
          </p:cNvPr>
          <p:cNvSpPr>
            <a:spLocks noGrp="1"/>
          </p:cNvSpPr>
          <p:nvPr>
            <p:ph type="subTitle" idx="1"/>
          </p:nvPr>
        </p:nvSpPr>
        <p:spPr>
          <a:xfrm>
            <a:off x="860155" y="554063"/>
            <a:ext cx="10471689" cy="5160937"/>
          </a:xfrm>
        </p:spPr>
        <p:txBody>
          <a:bodyPr>
            <a:normAutofit fontScale="92500"/>
          </a:bodyPr>
          <a:lstStyle/>
          <a:p>
            <a:pPr algn="r" rtl="1"/>
            <a:endParaRPr lang="fa-IR" sz="2800" dirty="0"/>
          </a:p>
          <a:p>
            <a:pPr algn="r" rtl="1"/>
            <a:endParaRPr lang="fa-IR" sz="2800" dirty="0"/>
          </a:p>
          <a:p>
            <a:pPr algn="r" rtl="1"/>
            <a:endParaRPr lang="fa-IR" sz="2800" dirty="0"/>
          </a:p>
          <a:p>
            <a:pPr algn="r" rtl="1">
              <a:lnSpc>
                <a:spcPct val="150000"/>
              </a:lnSpc>
            </a:pPr>
            <a:r>
              <a:rPr lang="fa-IR" sz="2600" dirty="0"/>
              <a:t>همنوایی شبانه ارکستر چوب ها داستان یک تبعیدی است که در پاریس زندگی می کند. بنابراین مسئله ی مهاجرت و عوارض آن در داستان ملموس است که پیش از این مورد توجه قرار گرفته، بدین ترتیب هدف اصلی پژوهشگران بررسی رمان از منظر روانکاوی با تکیه بر آموزه ها فروید بوده است.</a:t>
            </a:r>
          </a:p>
          <a:p>
            <a:pPr algn="r" rtl="1">
              <a:lnSpc>
                <a:spcPct val="150000"/>
              </a:lnSpc>
            </a:pPr>
            <a:r>
              <a:rPr lang="fa-IR" sz="2600" dirty="0"/>
              <a:t>راوی در این داستان از همان کودکی با خلاهایی رو به رو بوده که به مرور زمان در او گسترش یافته.او به صراحت به برخی از بیماری هایی که به آنها دچار است اعتراف می کند، در این پژوهش به ویژگی های دیگری در این داستان که وجه های دیگری از علم روانکاوی را روشن ساخته پرداخته شده است.</a:t>
            </a:r>
            <a:endParaRPr lang="fa-IR" sz="2800" dirty="0"/>
          </a:p>
        </p:txBody>
      </p:sp>
      <p:sp>
        <p:nvSpPr>
          <p:cNvPr id="4" name="Flowchart: Stored Data 3">
            <a:extLst>
              <a:ext uri="{FF2B5EF4-FFF2-40B4-BE49-F238E27FC236}">
                <a16:creationId xmlns:a16="http://schemas.microsoft.com/office/drawing/2014/main" id="{BAAE6F45-CD14-4649-A68A-FC5436A20F22}"/>
              </a:ext>
            </a:extLst>
          </p:cNvPr>
          <p:cNvSpPr/>
          <p:nvPr/>
        </p:nvSpPr>
        <p:spPr>
          <a:xfrm>
            <a:off x="9332562" y="623806"/>
            <a:ext cx="1999282" cy="1038387"/>
          </a:xfrm>
          <a:prstGeom prst="flowChartOnlineStorag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a:t>مقدمه</a:t>
            </a:r>
          </a:p>
        </p:txBody>
      </p:sp>
    </p:spTree>
    <p:extLst>
      <p:ext uri="{BB962C8B-B14F-4D97-AF65-F5344CB8AC3E}">
        <p14:creationId xmlns:p14="http://schemas.microsoft.com/office/powerpoint/2010/main" val="722600284"/>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4062102" y="5354328"/>
            <a:ext cx="3784565" cy="400110"/>
          </a:xfrm>
          <a:prstGeom prst="rect">
            <a:avLst/>
          </a:prstGeom>
          <a:noFill/>
        </p:spPr>
        <p:txBody>
          <a:bodyPr wrap="square" rtlCol="1">
            <a:spAutoFit/>
          </a:bodyPr>
          <a:lstStyle/>
          <a:p>
            <a:pPr algn="r" rtl="1"/>
            <a:r>
              <a:rPr lang="fa-IR" sz="2000" dirty="0"/>
              <a:t>3</a:t>
            </a:r>
            <a:endParaRPr lang="fa-IR" dirty="0"/>
          </a:p>
        </p:txBody>
      </p:sp>
      <p:sp>
        <p:nvSpPr>
          <p:cNvPr id="11" name="Oval 10"/>
          <p:cNvSpPr/>
          <p:nvPr/>
        </p:nvSpPr>
        <p:spPr>
          <a:xfrm>
            <a:off x="609600" y="3436289"/>
            <a:ext cx="5111327" cy="3094182"/>
          </a:xfrm>
          <a:prstGeom prst="ellipse">
            <a:avLst/>
          </a:prstGeom>
          <a:gradFill flip="none" rotWithShape="1">
            <a:gsLst>
              <a:gs pos="0">
                <a:srgbClr val="FF8447">
                  <a:shade val="30000"/>
                  <a:satMod val="115000"/>
                </a:srgbClr>
              </a:gs>
              <a:gs pos="50000">
                <a:srgbClr val="FF8447">
                  <a:shade val="67500"/>
                  <a:satMod val="115000"/>
                </a:srgbClr>
              </a:gs>
              <a:gs pos="100000">
                <a:srgbClr val="FF8447">
                  <a:shade val="100000"/>
                  <a:satMod val="115000"/>
                </a:srgbClr>
              </a:gs>
            </a:gsLst>
            <a:lin ang="5400000" scaled="1"/>
            <a:tileRect/>
          </a:gradFill>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985981" y="3954811"/>
            <a:ext cx="4119419" cy="2246769"/>
          </a:xfrm>
          <a:prstGeom prst="rect">
            <a:avLst/>
          </a:prstGeom>
          <a:noFill/>
        </p:spPr>
        <p:txBody>
          <a:bodyPr wrap="square" rtlCol="1">
            <a:spAutoFit/>
          </a:bodyPr>
          <a:lstStyle/>
          <a:p>
            <a:pPr algn="r" rtl="1"/>
            <a:r>
              <a:rPr lang="fa-IR" sz="2000" dirty="0"/>
              <a:t>4. نکند پروفت واقعاً مرد خدا است چون خداوند هرازگاهی دستش از آستین مردان خدا بیرون می‌آید و سر کسانی را که کافر حربی‌اند، گوش‌تاگوش می‌برد؛ وي به دلیل هراس ازاین‌دست‌ها خانة پدرش و حتی کشورش را ترک کرده ولی اکنون آن دست‌ها درست مقابلش منتظرند تا او را خفه کنند.</a:t>
            </a:r>
            <a:endParaRPr lang="fa-IR" dirty="0">
              <a:solidFill>
                <a:schemeClr val="bg1">
                  <a:lumMod val="75000"/>
                </a:schemeClr>
              </a:solidFill>
            </a:endParaRPr>
          </a:p>
        </p:txBody>
      </p:sp>
      <p:sp>
        <p:nvSpPr>
          <p:cNvPr id="13" name="Oval 12"/>
          <p:cNvSpPr/>
          <p:nvPr/>
        </p:nvSpPr>
        <p:spPr>
          <a:xfrm>
            <a:off x="6260253" y="3422073"/>
            <a:ext cx="5111327" cy="3094182"/>
          </a:xfrm>
          <a:prstGeom prst="ellipse">
            <a:avLst/>
          </a:prstGeom>
          <a:solidFill>
            <a:srgbClr val="993300"/>
          </a:solidFill>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704772" y="114677"/>
            <a:ext cx="5111327" cy="3094182"/>
          </a:xfrm>
          <a:prstGeom prst="ellipse">
            <a:avLst/>
          </a:prstGeom>
          <a:gradFill flip="none" rotWithShape="1">
            <a:gsLst>
              <a:gs pos="0">
                <a:srgbClr val="FBCD82">
                  <a:shade val="30000"/>
                  <a:satMod val="115000"/>
                </a:srgbClr>
              </a:gs>
              <a:gs pos="50000">
                <a:srgbClr val="FBCD82">
                  <a:shade val="67500"/>
                  <a:satMod val="115000"/>
                </a:srgbClr>
              </a:gs>
              <a:gs pos="100000">
                <a:srgbClr val="FBCD82">
                  <a:shade val="100000"/>
                  <a:satMod val="115000"/>
                </a:srgbClr>
              </a:gs>
            </a:gsLst>
            <a:path path="circle">
              <a:fillToRect t="100000" r="100000"/>
            </a:path>
            <a:tileRect l="-100000" b="-100000"/>
          </a:gradFill>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6260254" y="187856"/>
            <a:ext cx="5111327" cy="3094182"/>
          </a:xfrm>
          <a:prstGeom prst="ellipse">
            <a:avLst/>
          </a:prstGeom>
          <a:solidFill>
            <a:srgbClr val="632D09"/>
          </a:solidFill>
          <a:ln>
            <a:solidFill>
              <a:schemeClr val="tx1"/>
            </a:solidFill>
          </a:ln>
        </p:spPr>
        <p:style>
          <a:lnRef idx="2">
            <a:schemeClr val="accent1">
              <a:shade val="50000"/>
            </a:schemeClr>
          </a:lnRef>
          <a:fillRef idx="1003">
            <a:schemeClr val="lt2"/>
          </a:fillRef>
          <a:effectRef idx="0">
            <a:schemeClr val="accent1"/>
          </a:effectRef>
          <a:fontRef idx="minor">
            <a:schemeClr val="lt1"/>
          </a:fontRef>
        </p:style>
        <p:txBody>
          <a:bodyPr rtlCol="1" anchor="ctr"/>
          <a:lstStyle/>
          <a:p>
            <a:pPr algn="ctr"/>
            <a:endParaRPr lang="fa-IR"/>
          </a:p>
        </p:txBody>
      </p:sp>
      <p:sp>
        <p:nvSpPr>
          <p:cNvPr id="16" name="TextBox 15"/>
          <p:cNvSpPr txBox="1"/>
          <p:nvPr/>
        </p:nvSpPr>
        <p:spPr>
          <a:xfrm>
            <a:off x="6659419" y="934251"/>
            <a:ext cx="4128654" cy="1908215"/>
          </a:xfrm>
          <a:prstGeom prst="rect">
            <a:avLst/>
          </a:prstGeom>
          <a:noFill/>
        </p:spPr>
        <p:txBody>
          <a:bodyPr wrap="square" rtlCol="1">
            <a:spAutoFit/>
          </a:bodyPr>
          <a:lstStyle/>
          <a:p>
            <a:pPr algn="r" rtl="1"/>
            <a:r>
              <a:rPr lang="fa-IR" sz="2000" dirty="0"/>
              <a:t>1.با پدیدآمدن اتفاقات بعد از ورود پروفت همه چیز عین داستانی می‌شود که راوی نگاشته است. در نتیجه می‌توان گفت که بخش اعظم این داستان، برای راوی که گویی نویسندة روزگار خود شده است؛ تداعی دارد.</a:t>
            </a:r>
          </a:p>
          <a:p>
            <a:pPr algn="r" rtl="1"/>
            <a:endParaRPr lang="fa-IR" dirty="0"/>
          </a:p>
        </p:txBody>
      </p:sp>
      <p:sp>
        <p:nvSpPr>
          <p:cNvPr id="18" name="TextBox 17"/>
          <p:cNvSpPr txBox="1"/>
          <p:nvPr/>
        </p:nvSpPr>
        <p:spPr>
          <a:xfrm>
            <a:off x="1011382" y="860630"/>
            <a:ext cx="4068618" cy="1908215"/>
          </a:xfrm>
          <a:prstGeom prst="rect">
            <a:avLst/>
          </a:prstGeom>
          <a:noFill/>
        </p:spPr>
        <p:txBody>
          <a:bodyPr wrap="square" rtlCol="1">
            <a:spAutoFit/>
          </a:bodyPr>
          <a:lstStyle/>
          <a:p>
            <a:pPr algn="r"/>
            <a:r>
              <a:rPr lang="fa-IR" sz="2000" dirty="0"/>
              <a:t>2.یدالله پس از مرگش فرشتگان نکیر و منکر را ملاقات می‌کند؛ ولیکن در داستان يكي را فاوست مورنائو می‌نامد و دیگری را به شکل سرخ‌پوست قدبلندی که در فیلم پرواز بر آشیانة فاخته بازی کرده است، توصیف می‌کند.</a:t>
            </a:r>
            <a:endParaRPr lang="en-US" sz="2000" dirty="0"/>
          </a:p>
          <a:p>
            <a:endParaRPr lang="fa-IR" dirty="0"/>
          </a:p>
        </p:txBody>
      </p:sp>
      <p:sp>
        <p:nvSpPr>
          <p:cNvPr id="19" name="TextBox 18"/>
          <p:cNvSpPr txBox="1"/>
          <p:nvPr/>
        </p:nvSpPr>
        <p:spPr>
          <a:xfrm>
            <a:off x="6899564" y="4028433"/>
            <a:ext cx="3519054" cy="2215991"/>
          </a:xfrm>
          <a:prstGeom prst="rect">
            <a:avLst/>
          </a:prstGeom>
          <a:noFill/>
        </p:spPr>
        <p:txBody>
          <a:bodyPr wrap="square" rtlCol="1">
            <a:spAutoFit/>
          </a:bodyPr>
          <a:lstStyle/>
          <a:p>
            <a:pPr algn="r" rtl="1"/>
            <a:r>
              <a:rPr lang="fa-IR" sz="2000" dirty="0"/>
              <a:t>3.«می‌گویند حرکت بال پروانه‌ای در چین می‌تواند به توفانی مهیب در شیکاگو بدل شود. حالا حرکت نوک چاقوی پروفت داشت به چه چیزی بدل می‌شد من نمی‌دانم. اما یک چیز روشن بود: حرکت آغاز شده بود!»</a:t>
            </a:r>
          </a:p>
          <a:p>
            <a:pPr algn="r" rtl="1"/>
            <a:endParaRPr lang="fa-IR" dirty="0"/>
          </a:p>
        </p:txBody>
      </p:sp>
    </p:spTree>
    <p:extLst>
      <p:ext uri="{BB962C8B-B14F-4D97-AF65-F5344CB8AC3E}">
        <p14:creationId xmlns:p14="http://schemas.microsoft.com/office/powerpoint/2010/main" val="86670352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lowchart: Preparation 5"/>
          <p:cNvSpPr/>
          <p:nvPr/>
        </p:nvSpPr>
        <p:spPr>
          <a:xfrm>
            <a:off x="5957454" y="674255"/>
            <a:ext cx="4193309" cy="3223490"/>
          </a:xfrm>
          <a:prstGeom prst="flowChartPreparation">
            <a:avLst/>
          </a:prstGeom>
          <a:gradFill flip="none" rotWithShape="1">
            <a:gsLst>
              <a:gs pos="0">
                <a:srgbClr val="FDD08E">
                  <a:shade val="30000"/>
                  <a:satMod val="115000"/>
                </a:srgbClr>
              </a:gs>
              <a:gs pos="50000">
                <a:srgbClr val="FDD08E">
                  <a:shade val="67500"/>
                  <a:satMod val="115000"/>
                </a:srgbClr>
              </a:gs>
              <a:gs pos="100000">
                <a:srgbClr val="FDD08E">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Flowchart: Preparation 7"/>
          <p:cNvSpPr/>
          <p:nvPr/>
        </p:nvSpPr>
        <p:spPr>
          <a:xfrm>
            <a:off x="2027382" y="2599294"/>
            <a:ext cx="4193309" cy="3223490"/>
          </a:xfrm>
          <a:prstGeom prst="flowChartPreparation">
            <a:avLst/>
          </a:prstGeom>
          <a:gradFill flip="none" rotWithShape="1">
            <a:gsLst>
              <a:gs pos="16000">
                <a:srgbClr val="DCDCAC"/>
              </a:gs>
              <a:gs pos="0">
                <a:srgbClr val="FCFF87"/>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552066" y="1417064"/>
            <a:ext cx="2920962" cy="1846659"/>
          </a:xfrm>
          <a:prstGeom prst="rect">
            <a:avLst/>
          </a:prstGeom>
          <a:noFill/>
        </p:spPr>
        <p:txBody>
          <a:bodyPr wrap="square" rtlCol="1">
            <a:spAutoFit/>
          </a:bodyPr>
          <a:lstStyle/>
          <a:p>
            <a:pPr algn="ctr" rtl="1"/>
            <a:r>
              <a:rPr lang="fa-IR" sz="2400" dirty="0"/>
              <a:t>5. قاب عکس‌ها برای راوی تداعی‌گر این حقیقت هستند که هر کاری که بکند </a:t>
            </a:r>
          </a:p>
          <a:p>
            <a:pPr algn="ctr" rtl="1"/>
            <a:r>
              <a:rPr lang="fa-IR" sz="2400" dirty="0"/>
              <a:t>ثبت خواهد شد.</a:t>
            </a:r>
          </a:p>
          <a:p>
            <a:pPr algn="r" rtl="1"/>
            <a:endParaRPr lang="fa-IR" dirty="0"/>
          </a:p>
        </p:txBody>
      </p:sp>
      <p:sp>
        <p:nvSpPr>
          <p:cNvPr id="10" name="TextBox 9"/>
          <p:cNvSpPr txBox="1"/>
          <p:nvPr/>
        </p:nvSpPr>
        <p:spPr>
          <a:xfrm>
            <a:off x="2146300" y="2599294"/>
            <a:ext cx="3955471" cy="3093154"/>
          </a:xfrm>
          <a:prstGeom prst="rect">
            <a:avLst/>
          </a:prstGeom>
          <a:noFill/>
        </p:spPr>
        <p:txBody>
          <a:bodyPr wrap="square" rtlCol="1">
            <a:spAutoFit/>
          </a:bodyPr>
          <a:lstStyle/>
          <a:p>
            <a:pPr algn="r" rtl="1">
              <a:lnSpc>
                <a:spcPct val="150000"/>
              </a:lnSpc>
            </a:pPr>
            <a:endParaRPr lang="fa-IR" dirty="0"/>
          </a:p>
          <a:p>
            <a:pPr algn="ctr" rtl="1">
              <a:lnSpc>
                <a:spcPct val="150000"/>
              </a:lnSpc>
            </a:pPr>
            <a:r>
              <a:rPr lang="fa-IR" sz="2000" dirty="0"/>
              <a:t>6. گابیک(سگ صاحب آپارتمان)</a:t>
            </a:r>
          </a:p>
          <a:p>
            <a:pPr algn="ctr" rtl="1">
              <a:lnSpc>
                <a:spcPct val="150000"/>
              </a:lnSpc>
            </a:pPr>
            <a:r>
              <a:rPr lang="fa-IR" sz="2000" dirty="0"/>
              <a:t> برای او تداعی‌گر روح انسان‌هایی بود که </a:t>
            </a:r>
          </a:p>
          <a:p>
            <a:pPr algn="ctr" rtl="1">
              <a:lnSpc>
                <a:spcPct val="150000"/>
              </a:lnSpc>
            </a:pPr>
            <a:r>
              <a:rPr lang="fa-IR" sz="2000" dirty="0"/>
              <a:t>مجازات شده‌اند و بعد از مرگ در قالب سگ به دنيا بازگردانده شده اند. خود نیز عاقبت به همین سرنوشت دچار شد.</a:t>
            </a:r>
          </a:p>
          <a:p>
            <a:endParaRPr lang="fa-IR" dirty="0"/>
          </a:p>
        </p:txBody>
      </p:sp>
    </p:spTree>
    <p:extLst>
      <p:ext uri="{BB962C8B-B14F-4D97-AF65-F5344CB8AC3E}">
        <p14:creationId xmlns:p14="http://schemas.microsoft.com/office/powerpoint/2010/main" val="92471771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1123950" y="2906732"/>
            <a:ext cx="10153650" cy="1477328"/>
          </a:xfrm>
          <a:prstGeom prst="rect">
            <a:avLst/>
          </a:prstGeom>
          <a:noFill/>
        </p:spPr>
        <p:txBody>
          <a:bodyPr wrap="square" rtlCol="1">
            <a:spAutoFit/>
          </a:bodyPr>
          <a:lstStyle/>
          <a:p>
            <a:pPr algn="r" rtl="1"/>
            <a:r>
              <a:rPr lang="fa-IR" sz="2400" dirty="0"/>
              <a:t>راوی داستان اقسامی دارد که یکی از آنها راوی غیرقابل‌اعتماد اسـت. ایـن راوی الزاماً دروغگو نیست. راوی غیرقابل‌اعتماد کسـی اسـت کـه ممکـن اسـت ازروی سادگی، نادانی، روان‌پریشی و تعصب، وقایع را درسـت نبینـد و گزارش‌هایی اشـتباه بدهد.</a:t>
            </a:r>
            <a:endParaRPr lang="en-US" sz="2400" dirty="0"/>
          </a:p>
          <a:p>
            <a:pPr algn="r" rtl="1"/>
            <a:endParaRPr lang="fa-IR" dirty="0"/>
          </a:p>
        </p:txBody>
      </p:sp>
      <p:sp>
        <p:nvSpPr>
          <p:cNvPr id="4" name="Folded Corner 3"/>
          <p:cNvSpPr/>
          <p:nvPr/>
        </p:nvSpPr>
        <p:spPr>
          <a:xfrm>
            <a:off x="7777018" y="1505816"/>
            <a:ext cx="3500582" cy="960582"/>
          </a:xfrm>
          <a:prstGeom prst="foldedCorner">
            <a:avLst/>
          </a:prstGeom>
          <a:solidFill>
            <a:srgbClr val="864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7878617" y="1754909"/>
            <a:ext cx="2955637" cy="800219"/>
          </a:xfrm>
          <a:prstGeom prst="rect">
            <a:avLst/>
          </a:prstGeom>
          <a:noFill/>
        </p:spPr>
        <p:txBody>
          <a:bodyPr wrap="square" rtlCol="1">
            <a:spAutoFit/>
          </a:bodyPr>
          <a:lstStyle/>
          <a:p>
            <a:pPr algn="r" rtl="1"/>
            <a:r>
              <a:rPr lang="fa-IR" sz="2800" b="1" dirty="0"/>
              <a:t>راوی غیرقابل‌اعتماد:</a:t>
            </a:r>
          </a:p>
          <a:p>
            <a:endParaRPr lang="fa-IR" dirty="0"/>
          </a:p>
        </p:txBody>
      </p:sp>
    </p:spTree>
    <p:extLst>
      <p:ext uri="{BB962C8B-B14F-4D97-AF65-F5344CB8AC3E}">
        <p14:creationId xmlns:p14="http://schemas.microsoft.com/office/powerpoint/2010/main" val="685996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676276" y="1385455"/>
            <a:ext cx="9400598" cy="4154984"/>
          </a:xfrm>
          <a:prstGeom prst="rect">
            <a:avLst/>
          </a:prstGeom>
          <a:noFill/>
        </p:spPr>
        <p:txBody>
          <a:bodyPr wrap="square" rtlCol="1">
            <a:spAutoFit/>
          </a:bodyPr>
          <a:lstStyle/>
          <a:p>
            <a:pPr algn="r" rtl="1"/>
            <a:r>
              <a:rPr lang="fa-IR" sz="2400" dirty="0"/>
              <a:t>پارانویا جزو اختلالات شخصیت است که در این بیماری هم فرد و هم اطرافیان وی به‌ نوعی شکنجه می‌بینند. افرادی که دچار پارانویا هستند همیشه در حالت تدافعی قرار دارند و گمان می‌کنند که دیگران سعی بر تحقیر و یا تهدید آنها را دارند.</a:t>
            </a:r>
          </a:p>
          <a:p>
            <a:pPr algn="r" rtl="1"/>
            <a:r>
              <a:rPr lang="fa-IR" sz="2400" dirty="0"/>
              <a:t>«حاضر نیستم ریشم را بدهم دست یک استاد سلمانی. چه تضمینی هست که دچار جنون آنی نشود و سر آدم را گوش‌تاگوش نبرد؟»</a:t>
            </a:r>
          </a:p>
          <a:p>
            <a:pPr algn="r" rtl="1"/>
            <a:endParaRPr lang="fa-IR" sz="2400" dirty="0"/>
          </a:p>
          <a:p>
            <a:pPr algn="r" rtl="1"/>
            <a:r>
              <a:rPr lang="fa-IR" sz="2400" dirty="0"/>
              <a:t>شخص مبتلا به آن در فواصل زمانی مختلف، ناگاه دچار فراموشی و انقطاع می‌شود، معمولاً به نقطه‌ای خیره می‌ماند و پس از چند لحظه، آگاهی‌اش برمی‌گردد؛ مانند لامپی که جریان برق آن برای چند لحظه قطع شود.</a:t>
            </a:r>
          </a:p>
          <a:p>
            <a:pPr algn="r" rtl="1"/>
            <a:r>
              <a:rPr lang="fa-IR" sz="2400" dirty="0"/>
              <a:t>«یعنی ممکن است که در آن لحظاتی که دچار «وقفه‌های زمانی» بوده‌ام، مثل خواب‌گردی، بی‌آنکه خودم بدانم کسی را کشته باشم؟»</a:t>
            </a:r>
          </a:p>
        </p:txBody>
      </p:sp>
      <p:sp>
        <p:nvSpPr>
          <p:cNvPr id="3" name="Flowchart: Manual Input 2"/>
          <p:cNvSpPr/>
          <p:nvPr/>
        </p:nvSpPr>
        <p:spPr>
          <a:xfrm>
            <a:off x="10280073" y="1293090"/>
            <a:ext cx="1440873" cy="480291"/>
          </a:xfrm>
          <a:prstGeom prst="flowChartManualInput">
            <a:avLst/>
          </a:prstGeom>
          <a:gradFill flip="none" rotWithShape="1">
            <a:gsLst>
              <a:gs pos="0">
                <a:srgbClr val="4B4B4B">
                  <a:shade val="30000"/>
                  <a:satMod val="115000"/>
                </a:srgbClr>
              </a:gs>
              <a:gs pos="50000">
                <a:srgbClr val="4B4B4B">
                  <a:shade val="67500"/>
                  <a:satMod val="115000"/>
                </a:srgbClr>
              </a:gs>
              <a:gs pos="100000">
                <a:srgbClr val="4B4B4B">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372437" y="1293090"/>
            <a:ext cx="1348509" cy="461665"/>
          </a:xfrm>
          <a:prstGeom prst="rect">
            <a:avLst/>
          </a:prstGeom>
          <a:noFill/>
        </p:spPr>
        <p:txBody>
          <a:bodyPr wrap="square" rtlCol="1">
            <a:spAutoFit/>
          </a:bodyPr>
          <a:lstStyle/>
          <a:p>
            <a:r>
              <a:rPr lang="fa-IR" sz="2400" dirty="0">
                <a:solidFill>
                  <a:schemeClr val="bg1"/>
                </a:solidFill>
              </a:rPr>
              <a:t>1.</a:t>
            </a:r>
            <a:r>
              <a:rPr lang="fa-IR" sz="2400" b="1" dirty="0">
                <a:solidFill>
                  <a:schemeClr val="bg1"/>
                </a:solidFill>
              </a:rPr>
              <a:t>پارانويا:</a:t>
            </a:r>
            <a:endParaRPr lang="fa-IR" sz="2400" dirty="0">
              <a:solidFill>
                <a:schemeClr val="bg1"/>
              </a:solidFill>
            </a:endParaRPr>
          </a:p>
        </p:txBody>
      </p:sp>
      <p:sp>
        <p:nvSpPr>
          <p:cNvPr id="6" name="Flowchart: Manual Input 5"/>
          <p:cNvSpPr/>
          <p:nvPr/>
        </p:nvSpPr>
        <p:spPr>
          <a:xfrm>
            <a:off x="10076874" y="3175026"/>
            <a:ext cx="2041235" cy="962887"/>
          </a:xfrm>
          <a:prstGeom prst="flowChartManualInput">
            <a:avLst/>
          </a:prstGeom>
          <a:gradFill flip="none" rotWithShape="1">
            <a:gsLst>
              <a:gs pos="0">
                <a:srgbClr val="4B4B4B">
                  <a:shade val="30000"/>
                  <a:satMod val="115000"/>
                </a:srgbClr>
              </a:gs>
              <a:gs pos="50000">
                <a:srgbClr val="4B4B4B">
                  <a:shade val="67500"/>
                  <a:satMod val="115000"/>
                </a:srgbClr>
              </a:gs>
              <a:gs pos="100000">
                <a:srgbClr val="4B4B4B">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10076874" y="3462947"/>
            <a:ext cx="2115126" cy="738664"/>
          </a:xfrm>
          <a:prstGeom prst="rect">
            <a:avLst/>
          </a:prstGeom>
          <a:noFill/>
        </p:spPr>
        <p:txBody>
          <a:bodyPr wrap="square" rtlCol="1">
            <a:spAutoFit/>
          </a:bodyPr>
          <a:lstStyle/>
          <a:p>
            <a:r>
              <a:rPr lang="fa-IR" sz="2400" dirty="0">
                <a:solidFill>
                  <a:schemeClr val="bg1"/>
                </a:solidFill>
              </a:rPr>
              <a:t>2.</a:t>
            </a:r>
            <a:r>
              <a:rPr lang="fa-IR" sz="2400" b="1" dirty="0">
                <a:solidFill>
                  <a:schemeClr val="bg1"/>
                </a:solidFill>
              </a:rPr>
              <a:t>وقفه‌های زمانی:</a:t>
            </a:r>
            <a:endParaRPr lang="fa-IR" sz="2400" dirty="0">
              <a:solidFill>
                <a:schemeClr val="bg1"/>
              </a:solidFill>
            </a:endParaRPr>
          </a:p>
          <a:p>
            <a:endParaRPr lang="fa-IR" dirty="0"/>
          </a:p>
        </p:txBody>
      </p:sp>
    </p:spTree>
    <p:extLst>
      <p:ext uri="{BB962C8B-B14F-4D97-AF65-F5344CB8AC3E}">
        <p14:creationId xmlns:p14="http://schemas.microsoft.com/office/powerpoint/2010/main" val="543014785"/>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979054" y="1366418"/>
            <a:ext cx="7970405" cy="4524315"/>
          </a:xfrm>
          <a:prstGeom prst="rect">
            <a:avLst/>
          </a:prstGeom>
          <a:noFill/>
        </p:spPr>
        <p:txBody>
          <a:bodyPr wrap="square" rtlCol="1">
            <a:spAutoFit/>
          </a:bodyPr>
          <a:lstStyle/>
          <a:p>
            <a:pPr algn="r" rtl="1"/>
            <a:r>
              <a:rPr lang="fa-IR" sz="2400" dirty="0"/>
              <a:t>راوی تقریباً تا اواخر داستان هیچ تصویری از خود در آینه نمی‌بیند. این بیماری در حقیقت ارتباط مستقیمی باهویت راوی دارد.</a:t>
            </a:r>
          </a:p>
          <a:p>
            <a:pPr algn="r" rtl="1"/>
            <a:r>
              <a:rPr lang="fa-IR" sz="2400" dirty="0"/>
              <a:t>«هر بار که می‌ایستم مقابل آینه، فقط سطح نقره‌ای محوی را می‌بینم که تا ابدیت تهی است»</a:t>
            </a:r>
          </a:p>
          <a:p>
            <a:pPr algn="r" rtl="1"/>
            <a:endParaRPr lang="fa-IR" sz="2400" dirty="0"/>
          </a:p>
          <a:p>
            <a:pPr algn="r" rtl="1"/>
            <a:r>
              <a:rPr lang="fa-IR" sz="2400" dirty="0"/>
              <a:t>ازدست‌دادن فرصت‌ها و حتی قتل راوی را نیز می‌توان نشأت گرفته از همین بیماری دانست:</a:t>
            </a:r>
            <a:endParaRPr lang="en-US" sz="2400" dirty="0"/>
          </a:p>
          <a:p>
            <a:pPr algn="r" rtl="1"/>
            <a:r>
              <a:rPr lang="fa-IR" sz="2400" dirty="0"/>
              <a:t>«تو حق داری برنارد که «خود ویرانگر» بنامیم. اما من حق ندارم به کسی بگویم که دائم با خودم می‌جنگم،که اگر همواره بر خلاف مصلحت خویش عمل کنم، از آن روست که من خودم نیستم.که این لگدها که دائم به بخت خویش می‌زنم، لگدهایی است که دارم به سایه‌ام می‌زنم، سایه‌ای که مرا بیرون کرده و سال‌هاست غاصبانه به‌جای من نشسته است» </a:t>
            </a:r>
            <a:endParaRPr lang="fa-IR" sz="2400" b="1" dirty="0"/>
          </a:p>
        </p:txBody>
      </p:sp>
      <p:sp>
        <p:nvSpPr>
          <p:cNvPr id="3" name="Flowchart: Manual Input 2"/>
          <p:cNvSpPr/>
          <p:nvPr/>
        </p:nvSpPr>
        <p:spPr>
          <a:xfrm>
            <a:off x="9439564" y="2814808"/>
            <a:ext cx="2373746" cy="1036756"/>
          </a:xfrm>
          <a:prstGeom prst="flowChartManualInput">
            <a:avLst/>
          </a:prstGeom>
          <a:gradFill flip="none" rotWithShape="1">
            <a:gsLst>
              <a:gs pos="0">
                <a:srgbClr val="4B4B4B">
                  <a:shade val="30000"/>
                  <a:satMod val="115000"/>
                </a:srgbClr>
              </a:gs>
              <a:gs pos="50000">
                <a:srgbClr val="4B4B4B">
                  <a:shade val="67500"/>
                  <a:satMod val="115000"/>
                </a:srgbClr>
              </a:gs>
              <a:gs pos="100000">
                <a:srgbClr val="4B4B4B">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Flowchart: Manual Input 3"/>
          <p:cNvSpPr/>
          <p:nvPr/>
        </p:nvSpPr>
        <p:spPr>
          <a:xfrm>
            <a:off x="9439563" y="884974"/>
            <a:ext cx="2041235" cy="1706845"/>
          </a:xfrm>
          <a:prstGeom prst="flowChartManualInput">
            <a:avLst/>
          </a:prstGeom>
          <a:gradFill flip="none" rotWithShape="1">
            <a:gsLst>
              <a:gs pos="0">
                <a:srgbClr val="4B4B4B">
                  <a:shade val="30000"/>
                  <a:satMod val="115000"/>
                </a:srgbClr>
              </a:gs>
              <a:gs pos="50000">
                <a:srgbClr val="4B4B4B">
                  <a:shade val="67500"/>
                  <a:satMod val="115000"/>
                </a:srgbClr>
              </a:gs>
              <a:gs pos="100000">
                <a:srgbClr val="4B4B4B">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9605820" y="1135584"/>
            <a:ext cx="1690254" cy="1200329"/>
          </a:xfrm>
          <a:prstGeom prst="rect">
            <a:avLst/>
          </a:prstGeom>
          <a:noFill/>
        </p:spPr>
        <p:txBody>
          <a:bodyPr wrap="square" rtlCol="1">
            <a:spAutoFit/>
          </a:bodyPr>
          <a:lstStyle/>
          <a:p>
            <a:pPr algn="r"/>
            <a:r>
              <a:rPr lang="fa-IR" sz="2400" b="1" dirty="0">
                <a:solidFill>
                  <a:schemeClr val="bg1"/>
                </a:solidFill>
              </a:rPr>
              <a:t>3.بیماری آینه(به نقل از رمان):</a:t>
            </a:r>
            <a:endParaRPr lang="fa-IR" sz="2400" dirty="0">
              <a:solidFill>
                <a:schemeClr val="bg1"/>
              </a:solidFill>
            </a:endParaRPr>
          </a:p>
        </p:txBody>
      </p:sp>
      <p:sp>
        <p:nvSpPr>
          <p:cNvPr id="7" name="TextBox 6"/>
          <p:cNvSpPr txBox="1"/>
          <p:nvPr/>
        </p:nvSpPr>
        <p:spPr>
          <a:xfrm>
            <a:off x="9605820" y="3166910"/>
            <a:ext cx="2466109" cy="461665"/>
          </a:xfrm>
          <a:prstGeom prst="rect">
            <a:avLst/>
          </a:prstGeom>
          <a:noFill/>
        </p:spPr>
        <p:txBody>
          <a:bodyPr wrap="square" rtlCol="1">
            <a:spAutoFit/>
          </a:bodyPr>
          <a:lstStyle/>
          <a:p>
            <a:r>
              <a:rPr lang="fa-IR" sz="2400" dirty="0">
                <a:solidFill>
                  <a:schemeClr val="bg1"/>
                </a:solidFill>
              </a:rPr>
              <a:t>4.</a:t>
            </a:r>
            <a:r>
              <a:rPr lang="fa-IR" sz="2400" b="1" dirty="0">
                <a:solidFill>
                  <a:schemeClr val="bg1"/>
                </a:solidFill>
              </a:rPr>
              <a:t> خود ویرانگری</a:t>
            </a:r>
            <a:r>
              <a:rPr lang="fa-IR" sz="2400" dirty="0">
                <a:solidFill>
                  <a:schemeClr val="bg1"/>
                </a:solidFill>
              </a:rPr>
              <a:t>:</a:t>
            </a:r>
          </a:p>
        </p:txBody>
      </p:sp>
    </p:spTree>
    <p:extLst>
      <p:ext uri="{BB962C8B-B14F-4D97-AF65-F5344CB8AC3E}">
        <p14:creationId xmlns:p14="http://schemas.microsoft.com/office/powerpoint/2010/main" val="54619234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1152526" y="2447925"/>
            <a:ext cx="9753600" cy="1569660"/>
          </a:xfrm>
          <a:prstGeom prst="rect">
            <a:avLst/>
          </a:prstGeom>
          <a:noFill/>
        </p:spPr>
        <p:txBody>
          <a:bodyPr wrap="square" rtlCol="1">
            <a:spAutoFit/>
          </a:bodyPr>
          <a:lstStyle/>
          <a:p>
            <a:pPr algn="r" rtl="1"/>
            <a:r>
              <a:rPr lang="fa-IR" sz="2400" dirty="0"/>
              <a:t>«من سایه‌ای بودم که نمی‌توانست قائم به ذات باشد، پس دائم باید به شخصیت کسی قائم می‌شدم. دامنة انتخاب هم بی‌نهایت بود. گاه ماکس فن سیدو می‌شدم، گاه ژرژا فیلیپ، گاه ژان پل سارتر، گاه داستایوسکی و گاهی هم جان کاساویتس. حساب و کتابی در کار نبود. آدم بلهوسی بودم و گاهی هم می‌رفتم به قالب طرف مقابلم.»</a:t>
            </a:r>
          </a:p>
        </p:txBody>
      </p:sp>
      <p:sp>
        <p:nvSpPr>
          <p:cNvPr id="3" name="Flowchart: Manual Input 2"/>
          <p:cNvSpPr/>
          <p:nvPr/>
        </p:nvSpPr>
        <p:spPr>
          <a:xfrm>
            <a:off x="8608292" y="1117524"/>
            <a:ext cx="2041235" cy="962887"/>
          </a:xfrm>
          <a:prstGeom prst="flowChartManualInput">
            <a:avLst/>
          </a:prstGeom>
          <a:gradFill flip="none" rotWithShape="1">
            <a:gsLst>
              <a:gs pos="0">
                <a:srgbClr val="4B4B4B">
                  <a:shade val="30000"/>
                  <a:satMod val="115000"/>
                </a:srgbClr>
              </a:gs>
              <a:gs pos="50000">
                <a:srgbClr val="4B4B4B">
                  <a:shade val="67500"/>
                  <a:satMod val="115000"/>
                </a:srgbClr>
              </a:gs>
              <a:gs pos="100000">
                <a:srgbClr val="4B4B4B">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8608292" y="1368134"/>
            <a:ext cx="2096654" cy="461665"/>
          </a:xfrm>
          <a:prstGeom prst="rect">
            <a:avLst/>
          </a:prstGeom>
          <a:noFill/>
        </p:spPr>
        <p:txBody>
          <a:bodyPr wrap="square" rtlCol="1">
            <a:spAutoFit/>
          </a:bodyPr>
          <a:lstStyle/>
          <a:p>
            <a:r>
              <a:rPr lang="fa-IR" sz="2400" b="1" dirty="0">
                <a:solidFill>
                  <a:schemeClr val="bg1"/>
                </a:solidFill>
              </a:rPr>
              <a:t>5.چند شخصیتی:</a:t>
            </a:r>
            <a:endParaRPr lang="fa-IR" sz="2400" dirty="0">
              <a:solidFill>
                <a:schemeClr val="bg1"/>
              </a:solidFill>
            </a:endParaRPr>
          </a:p>
        </p:txBody>
      </p:sp>
    </p:spTree>
    <p:extLst>
      <p:ext uri="{BB962C8B-B14F-4D97-AF65-F5344CB8AC3E}">
        <p14:creationId xmlns:p14="http://schemas.microsoft.com/office/powerpoint/2010/main" val="3338703041"/>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1142999" y="2381250"/>
            <a:ext cx="10296525" cy="2215991"/>
          </a:xfrm>
          <a:prstGeom prst="rect">
            <a:avLst/>
          </a:prstGeom>
          <a:noFill/>
        </p:spPr>
        <p:txBody>
          <a:bodyPr wrap="square" rtlCol="1">
            <a:spAutoFit/>
          </a:bodyPr>
          <a:lstStyle/>
          <a:p>
            <a:pPr algn="ctr" rtl="1"/>
            <a:r>
              <a:rPr lang="fa-IR" sz="2400" dirty="0"/>
              <a:t>در تحقیقات انجام شده توسط زیگموند فروید مشخص شد که در دوران کودکی سنگ بنای یک شخصیت ساخته می‌شود.</a:t>
            </a:r>
          </a:p>
          <a:p>
            <a:pPr algn="ctr" rtl="1"/>
            <a:r>
              <a:rPr lang="fa-IR" sz="2400" dirty="0"/>
              <a:t>همه‌اش نصیحت بود؛ همه‌اش نهی؛ هیچ‌کس هم نگفت چه‌کار باید کرد. یکی هم که از دستش در رفت گفت: «ای که دستت می‌رسد کاری بکن – پیش از آن کز تو نیاید هیچ کار» و بالاخره نگفت چه‌کار. این‌طور بود که هیچ چیزی یاد نگرفتم.</a:t>
            </a:r>
          </a:p>
          <a:p>
            <a:pPr algn="ctr" rtl="1"/>
            <a:endParaRPr lang="fa-IR" b="1" dirty="0"/>
          </a:p>
        </p:txBody>
      </p:sp>
      <p:sp>
        <p:nvSpPr>
          <p:cNvPr id="4" name="Pentagon 3"/>
          <p:cNvSpPr/>
          <p:nvPr/>
        </p:nvSpPr>
        <p:spPr>
          <a:xfrm>
            <a:off x="8663709" y="1212830"/>
            <a:ext cx="2521528" cy="821710"/>
          </a:xfrm>
          <a:prstGeom prst="homePlate">
            <a:avLst/>
          </a:prstGeom>
          <a:gradFill flip="none" rotWithShape="1">
            <a:gsLst>
              <a:gs pos="0">
                <a:srgbClr val="C77609">
                  <a:shade val="30000"/>
                  <a:satMod val="115000"/>
                </a:srgbClr>
              </a:gs>
              <a:gs pos="50000">
                <a:srgbClr val="C77609">
                  <a:shade val="67500"/>
                  <a:satMod val="115000"/>
                </a:srgbClr>
              </a:gs>
              <a:gs pos="100000">
                <a:srgbClr val="C77609">
                  <a:shade val="100000"/>
                  <a:satMod val="115000"/>
                </a:srgbClr>
              </a:gs>
            </a:gsLst>
            <a:lin ang="135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8820727" y="1325129"/>
            <a:ext cx="1976582" cy="800219"/>
          </a:xfrm>
          <a:prstGeom prst="rect">
            <a:avLst/>
          </a:prstGeom>
          <a:noFill/>
        </p:spPr>
        <p:txBody>
          <a:bodyPr wrap="square" rtlCol="1">
            <a:spAutoFit/>
          </a:bodyPr>
          <a:lstStyle/>
          <a:p>
            <a:pPr marL="457200" indent="-457200" algn="r" rtl="1">
              <a:buFont typeface="Arial" panose="020B0604020202020204" pitchFamily="34" charset="0"/>
              <a:buChar char="•"/>
            </a:pPr>
            <a:r>
              <a:rPr lang="fa-IR" sz="2800" b="1" dirty="0"/>
              <a:t>کودکی:</a:t>
            </a:r>
            <a:endParaRPr lang="en-US" sz="2800" dirty="0"/>
          </a:p>
          <a:p>
            <a:pPr algn="r" rtl="1"/>
            <a:endParaRPr lang="fa-IR" dirty="0"/>
          </a:p>
        </p:txBody>
      </p:sp>
      <p:sp>
        <p:nvSpPr>
          <p:cNvPr id="6" name="Oval Callout 5"/>
          <p:cNvSpPr/>
          <p:nvPr/>
        </p:nvSpPr>
        <p:spPr>
          <a:xfrm>
            <a:off x="11171670" y="3064373"/>
            <a:ext cx="503237" cy="424872"/>
          </a:xfrm>
          <a:prstGeom prst="wedgeEllipseCallout">
            <a:avLst/>
          </a:prstGeom>
          <a:gradFill flip="none" rotWithShape="1">
            <a:gsLst>
              <a:gs pos="0">
                <a:srgbClr val="F6936A">
                  <a:shade val="30000"/>
                  <a:satMod val="115000"/>
                </a:srgbClr>
              </a:gs>
              <a:gs pos="50000">
                <a:srgbClr val="F6936A">
                  <a:shade val="67500"/>
                  <a:satMod val="115000"/>
                </a:srgbClr>
              </a:gs>
              <a:gs pos="100000">
                <a:srgbClr val="F6936A">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11204141" y="3119913"/>
            <a:ext cx="470766" cy="369332"/>
          </a:xfrm>
          <a:prstGeom prst="rect">
            <a:avLst/>
          </a:prstGeom>
          <a:noFill/>
        </p:spPr>
        <p:txBody>
          <a:bodyPr wrap="square" rtlCol="1">
            <a:spAutoFit/>
          </a:bodyPr>
          <a:lstStyle/>
          <a:p>
            <a:r>
              <a:rPr lang="fa-IR" dirty="0"/>
              <a:t>1.</a:t>
            </a:r>
          </a:p>
        </p:txBody>
      </p:sp>
    </p:spTree>
    <p:extLst>
      <p:ext uri="{BB962C8B-B14F-4D97-AF65-F5344CB8AC3E}">
        <p14:creationId xmlns:p14="http://schemas.microsoft.com/office/powerpoint/2010/main" val="1574246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1352551" y="2085975"/>
            <a:ext cx="9315450" cy="2215991"/>
          </a:xfrm>
          <a:prstGeom prst="rect">
            <a:avLst/>
          </a:prstGeom>
          <a:noFill/>
        </p:spPr>
        <p:txBody>
          <a:bodyPr wrap="square" rtlCol="1">
            <a:spAutoFit/>
          </a:bodyPr>
          <a:lstStyle/>
          <a:p>
            <a:pPr marL="342900" indent="-342900" algn="ctr" rtl="1">
              <a:buAutoNum type="arabicPeriod"/>
            </a:pPr>
            <a:endParaRPr lang="fa-IR" sz="2400" dirty="0"/>
          </a:p>
          <a:p>
            <a:pPr algn="ctr" rtl="1"/>
            <a:r>
              <a:rPr lang="fa-IR" sz="2400" dirty="0"/>
              <a:t> راوی داستان نیز شخصیتی خود ویرانگر دارد و گمان می‌کند، توسط سایه‌اش تسخیر شده و با سایه‌اش می‌جنگد، در همین جهت مدام به خود آسیب می‌رساند. این ویژگی او به دلیل وقوع حادثه‌ای ناگوار در 14 سالگی‌اش است که تأثیری عمیق بر او و آینده‌اش گذاشته است. ريشه اين حالت وي به كودكي و نوجواني اش برمي گردد.</a:t>
            </a:r>
            <a:endParaRPr lang="en-US" sz="2400" dirty="0"/>
          </a:p>
          <a:p>
            <a:pPr algn="l" rtl="1"/>
            <a:endParaRPr lang="fa-IR" dirty="0"/>
          </a:p>
        </p:txBody>
      </p:sp>
      <p:sp>
        <p:nvSpPr>
          <p:cNvPr id="3" name="Oval Callout 2"/>
          <p:cNvSpPr/>
          <p:nvPr/>
        </p:nvSpPr>
        <p:spPr>
          <a:xfrm>
            <a:off x="10395528" y="2233039"/>
            <a:ext cx="544946" cy="424872"/>
          </a:xfrm>
          <a:prstGeom prst="wedgeEllipseCallout">
            <a:avLst/>
          </a:prstGeom>
          <a:gradFill flip="none" rotWithShape="1">
            <a:gsLst>
              <a:gs pos="0">
                <a:srgbClr val="F6936A">
                  <a:shade val="30000"/>
                  <a:satMod val="115000"/>
                </a:srgbClr>
              </a:gs>
              <a:gs pos="50000">
                <a:srgbClr val="F6936A">
                  <a:shade val="67500"/>
                  <a:satMod val="115000"/>
                </a:srgbClr>
              </a:gs>
              <a:gs pos="100000">
                <a:srgbClr val="F6936A">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10462492" y="2233039"/>
            <a:ext cx="411017" cy="369332"/>
          </a:xfrm>
          <a:prstGeom prst="rect">
            <a:avLst/>
          </a:prstGeom>
          <a:noFill/>
        </p:spPr>
        <p:txBody>
          <a:bodyPr wrap="square" rtlCol="1">
            <a:spAutoFit/>
          </a:bodyPr>
          <a:lstStyle/>
          <a:p>
            <a:r>
              <a:rPr lang="fa-IR" dirty="0"/>
              <a:t>2.</a:t>
            </a:r>
          </a:p>
        </p:txBody>
      </p:sp>
    </p:spTree>
    <p:extLst>
      <p:ext uri="{BB962C8B-B14F-4D97-AF65-F5344CB8AC3E}">
        <p14:creationId xmlns:p14="http://schemas.microsoft.com/office/powerpoint/2010/main" val="2772328520"/>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3438525" y="2209800"/>
            <a:ext cx="7229475" cy="1695450"/>
          </a:xfrm>
          <a:prstGeom prst="rect">
            <a:avLst/>
          </a:prstGeom>
          <a:noFill/>
        </p:spPr>
        <p:txBody>
          <a:bodyPr wrap="square" rtlCol="1">
            <a:spAutoFit/>
          </a:bodyPr>
          <a:lstStyle/>
          <a:p>
            <a:endParaRPr lang="fa-IR" dirty="0"/>
          </a:p>
        </p:txBody>
      </p:sp>
      <p:sp>
        <p:nvSpPr>
          <p:cNvPr id="4" name="TextBox 3"/>
          <p:cNvSpPr txBox="1"/>
          <p:nvPr/>
        </p:nvSpPr>
        <p:spPr>
          <a:xfrm>
            <a:off x="1504950" y="2209800"/>
            <a:ext cx="9305925" cy="1938992"/>
          </a:xfrm>
          <a:prstGeom prst="rect">
            <a:avLst/>
          </a:prstGeom>
          <a:noFill/>
        </p:spPr>
        <p:txBody>
          <a:bodyPr wrap="square" rtlCol="1">
            <a:spAutoFit/>
          </a:bodyPr>
          <a:lstStyle/>
          <a:p>
            <a:pPr algn="r" rtl="1"/>
            <a:r>
              <a:rPr lang="fa-IR" sz="2400" dirty="0"/>
              <a:t>صرف‌نظر نظر از نوع فقدان، شخص افسرده واکنش شدیدی در برابر آن نشان می‌دهد، چون موقعیت کنونی تمام ترس‌ها و احساساتی را که با فقدان خاصی در دوران کودکی همراه بوده‌اند، احیا می‌کند. وقتی به دلایلی نیاز شخص به محبت و مواظبت در دوران کودکی ارضا نشده باشد، ازدست‌دادن چیزی در دوران بعدی سبب می‌شود که شخص به حالت درماندگی و افسردگی، واپس روی کند، یعنی به همان دورانی که فقدان اولیه صورت‌گرفته است. </a:t>
            </a:r>
          </a:p>
        </p:txBody>
      </p:sp>
      <p:sp>
        <p:nvSpPr>
          <p:cNvPr id="5" name="Flowchart: Internal Storage 4"/>
          <p:cNvSpPr/>
          <p:nvPr/>
        </p:nvSpPr>
        <p:spPr>
          <a:xfrm>
            <a:off x="8257309" y="915882"/>
            <a:ext cx="2410691" cy="872181"/>
          </a:xfrm>
          <a:prstGeom prst="flowChartInternalStorage">
            <a:avLst/>
          </a:prstGeom>
          <a:gradFill flip="none" rotWithShape="1">
            <a:gsLst>
              <a:gs pos="0">
                <a:srgbClr val="C77609">
                  <a:shade val="30000"/>
                  <a:satMod val="115000"/>
                </a:srgbClr>
              </a:gs>
              <a:gs pos="50000">
                <a:srgbClr val="C77609">
                  <a:shade val="67500"/>
                  <a:satMod val="115000"/>
                </a:srgbClr>
              </a:gs>
              <a:gs pos="100000">
                <a:srgbClr val="C77609">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8257309" y="1090362"/>
            <a:ext cx="2133600" cy="523220"/>
          </a:xfrm>
          <a:prstGeom prst="rect">
            <a:avLst/>
          </a:prstGeom>
          <a:noFill/>
        </p:spPr>
        <p:txBody>
          <a:bodyPr wrap="square" rtlCol="1">
            <a:spAutoFit/>
          </a:bodyPr>
          <a:lstStyle/>
          <a:p>
            <a:pPr marL="457200" indent="-457200" algn="r" rtl="1">
              <a:buFont typeface="Arial" panose="020B0604020202020204" pitchFamily="34" charset="0"/>
              <a:buChar char="•"/>
            </a:pPr>
            <a:r>
              <a:rPr lang="fa-IR" sz="2800" b="1" dirty="0"/>
              <a:t>فقدان:</a:t>
            </a:r>
          </a:p>
        </p:txBody>
      </p:sp>
    </p:spTree>
    <p:extLst>
      <p:ext uri="{BB962C8B-B14F-4D97-AF65-F5344CB8AC3E}">
        <p14:creationId xmlns:p14="http://schemas.microsoft.com/office/powerpoint/2010/main" val="339121844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544945" y="1514184"/>
            <a:ext cx="10582275" cy="3416320"/>
          </a:xfrm>
          <a:prstGeom prst="rect">
            <a:avLst/>
          </a:prstGeom>
          <a:noFill/>
        </p:spPr>
        <p:txBody>
          <a:bodyPr wrap="square" rtlCol="1">
            <a:spAutoFit/>
          </a:bodyPr>
          <a:lstStyle/>
          <a:p>
            <a:pPr algn="r" rtl="1"/>
            <a:r>
              <a:rPr lang="fa-IR" sz="2400" dirty="0"/>
              <a:t>راوی به گونه اي از فقدان وجود خودش رنج می‌برد. او این‌گونه می‌پندارد که در چهارده سالگی سایه‌اش جایش را تصاحب کرده است و مي گويد كه دليل خود ويرانگري اش اين است.</a:t>
            </a:r>
          </a:p>
          <a:p>
            <a:pPr marL="342900" indent="-342900" algn="r" rtl="1">
              <a:buAutoNum type="arabicPeriod"/>
            </a:pPr>
            <a:endParaRPr lang="fa-IR" sz="2400" dirty="0"/>
          </a:p>
          <a:p>
            <a:pPr algn="r" rtl="1"/>
            <a:r>
              <a:rPr lang="fa-IR" sz="2400" dirty="0"/>
              <a:t> يدالله همچنين از نداشتن يك حامي به ویژه در كودكي در عذاب است و حتی خودش هم از خود حمایت درستی نمی‌کند.</a:t>
            </a:r>
          </a:p>
          <a:p>
            <a:pPr algn="r" rtl="1"/>
            <a:endParaRPr lang="fa-IR" sz="2400" dirty="0"/>
          </a:p>
          <a:p>
            <a:pPr algn="r" rtl="1"/>
            <a:r>
              <a:rPr lang="fa-IR" sz="2400" dirty="0"/>
              <a:t> ساکنان طبقه ششم هر یک از چندین اسامی برخوردارند که حتی راوی خیلی از آنها را نمی‌شناخته، درصورتی‌که هر روز با آنها مواجه بوده است. این‌ها می‌توانند بیانگر فقدان هویت در این مهاجرت‌کنندگان باشد كه دوری از فضایی که عمرشان را در آن گذرانده‌اند باعث به وجود آمدنش شده باشد.</a:t>
            </a:r>
            <a:endParaRPr lang="fa-IR" dirty="0"/>
          </a:p>
        </p:txBody>
      </p:sp>
      <p:sp>
        <p:nvSpPr>
          <p:cNvPr id="3" name="7-Point Star 2"/>
          <p:cNvSpPr/>
          <p:nvPr/>
        </p:nvSpPr>
        <p:spPr>
          <a:xfrm>
            <a:off x="11127220" y="1378780"/>
            <a:ext cx="653762" cy="535709"/>
          </a:xfrm>
          <a:prstGeom prst="star7">
            <a:avLst/>
          </a:prstGeom>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4" name="7-Point Star 3"/>
          <p:cNvSpPr/>
          <p:nvPr/>
        </p:nvSpPr>
        <p:spPr>
          <a:xfrm>
            <a:off x="11127220" y="3638548"/>
            <a:ext cx="653762" cy="535709"/>
          </a:xfrm>
          <a:prstGeom prst="star7">
            <a:avLst/>
          </a:prstGeom>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5" name="7-Point Star 4"/>
          <p:cNvSpPr/>
          <p:nvPr/>
        </p:nvSpPr>
        <p:spPr>
          <a:xfrm>
            <a:off x="11127220" y="2489175"/>
            <a:ext cx="653762" cy="535709"/>
          </a:xfrm>
          <a:prstGeom prst="star7">
            <a:avLst/>
          </a:prstGeom>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6" name="TextBox 5"/>
          <p:cNvSpPr txBox="1"/>
          <p:nvPr/>
        </p:nvSpPr>
        <p:spPr>
          <a:xfrm>
            <a:off x="11127220" y="1458918"/>
            <a:ext cx="480291" cy="375432"/>
          </a:xfrm>
          <a:prstGeom prst="rect">
            <a:avLst/>
          </a:prstGeom>
          <a:noFill/>
        </p:spPr>
        <p:txBody>
          <a:bodyPr wrap="square" rtlCol="1">
            <a:spAutoFit/>
          </a:bodyPr>
          <a:lstStyle/>
          <a:p>
            <a:pPr algn="r"/>
            <a:r>
              <a:rPr lang="fa-IR" dirty="0"/>
              <a:t>1.</a:t>
            </a:r>
          </a:p>
        </p:txBody>
      </p:sp>
      <p:sp>
        <p:nvSpPr>
          <p:cNvPr id="7" name="TextBox 6"/>
          <p:cNvSpPr txBox="1"/>
          <p:nvPr/>
        </p:nvSpPr>
        <p:spPr>
          <a:xfrm>
            <a:off x="11246787" y="2572363"/>
            <a:ext cx="414627" cy="369332"/>
          </a:xfrm>
          <a:prstGeom prst="rect">
            <a:avLst/>
          </a:prstGeom>
          <a:noFill/>
        </p:spPr>
        <p:txBody>
          <a:bodyPr wrap="square" rtlCol="1">
            <a:spAutoFit/>
          </a:bodyPr>
          <a:lstStyle/>
          <a:p>
            <a:r>
              <a:rPr lang="fa-IR" dirty="0"/>
              <a:t>2.</a:t>
            </a:r>
          </a:p>
        </p:txBody>
      </p:sp>
      <p:sp>
        <p:nvSpPr>
          <p:cNvPr id="8" name="TextBox 7"/>
          <p:cNvSpPr txBox="1"/>
          <p:nvPr/>
        </p:nvSpPr>
        <p:spPr>
          <a:xfrm>
            <a:off x="11246787" y="3721736"/>
            <a:ext cx="534195" cy="369332"/>
          </a:xfrm>
          <a:prstGeom prst="rect">
            <a:avLst/>
          </a:prstGeom>
          <a:noFill/>
        </p:spPr>
        <p:txBody>
          <a:bodyPr wrap="square" rtlCol="1">
            <a:spAutoFit/>
          </a:bodyPr>
          <a:lstStyle/>
          <a:p>
            <a:r>
              <a:rPr lang="fa-IR" dirty="0"/>
              <a:t>3.</a:t>
            </a:r>
          </a:p>
        </p:txBody>
      </p:sp>
    </p:spTree>
    <p:extLst>
      <p:ext uri="{BB962C8B-B14F-4D97-AF65-F5344CB8AC3E}">
        <p14:creationId xmlns:p14="http://schemas.microsoft.com/office/powerpoint/2010/main" val="408457329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F2BC62-0B8A-4993-92F5-285B9CF39687}"/>
              </a:ext>
            </a:extLst>
          </p:cNvPr>
          <p:cNvGraphicFramePr>
            <a:graphicFrameLocks noGrp="1"/>
          </p:cNvGraphicFramePr>
          <p:nvPr>
            <p:ph idx="1"/>
            <p:extLst>
              <p:ext uri="{D42A27DB-BD31-4B8C-83A1-F6EECF244321}">
                <p14:modId xmlns:p14="http://schemas.microsoft.com/office/powerpoint/2010/main" val="1350938813"/>
              </p:ext>
            </p:extLst>
          </p:nvPr>
        </p:nvGraphicFramePr>
        <p:xfrm>
          <a:off x="337625" y="336452"/>
          <a:ext cx="11591778" cy="6359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5" name="Straight Connector 64"/>
          <p:cNvCxnSpPr/>
          <p:nvPr/>
        </p:nvCxnSpPr>
        <p:spPr>
          <a:xfrm flipH="1">
            <a:off x="9909461" y="2264201"/>
            <a:ext cx="53825" cy="539931"/>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66" name="Straight Connector 65"/>
          <p:cNvCxnSpPr/>
          <p:nvPr/>
        </p:nvCxnSpPr>
        <p:spPr>
          <a:xfrm>
            <a:off x="8137832" y="2264201"/>
            <a:ext cx="506437" cy="811448"/>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67" name="Straight Connector 66"/>
          <p:cNvCxnSpPr/>
          <p:nvPr/>
        </p:nvCxnSpPr>
        <p:spPr>
          <a:xfrm>
            <a:off x="6374296" y="2920422"/>
            <a:ext cx="1594724" cy="850886"/>
          </a:xfrm>
          <a:prstGeom prst="line">
            <a:avLst/>
          </a:prstGeom>
          <a:ln w="57150">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68" name="Straight Connector 67"/>
          <p:cNvCxnSpPr/>
          <p:nvPr/>
        </p:nvCxnSpPr>
        <p:spPr>
          <a:xfrm>
            <a:off x="4487594" y="3853672"/>
            <a:ext cx="3272961" cy="566718"/>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69" name="Straight Connector 68"/>
          <p:cNvCxnSpPr/>
          <p:nvPr/>
        </p:nvCxnSpPr>
        <p:spPr>
          <a:xfrm flipV="1">
            <a:off x="3108960" y="5063493"/>
            <a:ext cx="4711337" cy="422907"/>
          </a:xfrm>
          <a:prstGeom prst="line">
            <a:avLst/>
          </a:prstGeom>
          <a:ln w="57150">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0701200"/>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1457325" y="1673802"/>
            <a:ext cx="9553575" cy="3600986"/>
          </a:xfrm>
          <a:prstGeom prst="rect">
            <a:avLst/>
          </a:prstGeom>
          <a:noFill/>
        </p:spPr>
        <p:txBody>
          <a:bodyPr wrap="square" rtlCol="1">
            <a:spAutoFit/>
          </a:bodyPr>
          <a:lstStyle/>
          <a:p>
            <a:pPr algn="just" rtl="1"/>
            <a:r>
              <a:rPr lang="fa-IR" sz="2400" dirty="0"/>
              <a:t> تنها فردي كه راوي اسم كاملش را فاش نكرده است «ميم الف ر» است. فردي كه راوي دوستش داشت و شايد رفتن او از زندگي اش آنقدر دردناك بود كه حتي ترجيح داد نام كاملي از او را ذكر نكند.</a:t>
            </a:r>
          </a:p>
          <a:p>
            <a:pPr algn="just" rtl="1"/>
            <a:endParaRPr lang="fa-IR" sz="2400" dirty="0"/>
          </a:p>
          <a:p>
            <a:pPr algn="just" rtl="1"/>
            <a:r>
              <a:rPr lang="fa-IR" sz="2400" dirty="0"/>
              <a:t> ... اگر از ماجرا باخبر شود شاید زودتر از شرش نجات پیدا کنیم.</a:t>
            </a:r>
            <a:endParaRPr lang="en-US" sz="2400" dirty="0"/>
          </a:p>
          <a:p>
            <a:pPr algn="just" rtl="1"/>
            <a:r>
              <a:rPr lang="fa-IR" sz="2400" dirty="0"/>
              <a:t>- اگر از اریک فرانسوا اشمیت کاری برمی‌آمد که وضع ساختمان این نبود!</a:t>
            </a:r>
          </a:p>
          <a:p>
            <a:pPr algn="just" rtl="1"/>
            <a:r>
              <a:rPr lang="fa-IR" sz="2400" dirty="0"/>
              <a:t>باید گفت"همنوایی شبانه ارکستر چوب‌ها"همانند کنسرتی از صداهای ناهنجاری است که چون هیچ رهبری ندارد، تنها صدایی فالش به گوش می‌رساند.</a:t>
            </a:r>
            <a:endParaRPr lang="en-US" sz="2400" dirty="0"/>
          </a:p>
          <a:p>
            <a:pPr algn="r" rtl="1"/>
            <a:endParaRPr lang="en-US" dirty="0"/>
          </a:p>
          <a:p>
            <a:pPr algn="r" rtl="1"/>
            <a:endParaRPr lang="fa-IR" dirty="0"/>
          </a:p>
        </p:txBody>
      </p:sp>
      <p:sp>
        <p:nvSpPr>
          <p:cNvPr id="3" name="7-Point Star 2"/>
          <p:cNvSpPr/>
          <p:nvPr/>
        </p:nvSpPr>
        <p:spPr>
          <a:xfrm>
            <a:off x="11010900" y="1554270"/>
            <a:ext cx="653762" cy="535709"/>
          </a:xfrm>
          <a:prstGeom prst="star7">
            <a:avLst/>
          </a:prstGeom>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5" name="7-Point Star 4"/>
          <p:cNvSpPr/>
          <p:nvPr/>
        </p:nvSpPr>
        <p:spPr>
          <a:xfrm>
            <a:off x="11010900" y="2959619"/>
            <a:ext cx="653762" cy="535709"/>
          </a:xfrm>
          <a:prstGeom prst="star7">
            <a:avLst/>
          </a:prstGeom>
          <a:ln>
            <a:noFill/>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6" name="TextBox 5"/>
          <p:cNvSpPr txBox="1"/>
          <p:nvPr/>
        </p:nvSpPr>
        <p:spPr>
          <a:xfrm>
            <a:off x="11116108" y="1637458"/>
            <a:ext cx="443345" cy="369332"/>
          </a:xfrm>
          <a:prstGeom prst="rect">
            <a:avLst/>
          </a:prstGeom>
          <a:noFill/>
        </p:spPr>
        <p:txBody>
          <a:bodyPr wrap="square" rtlCol="1">
            <a:spAutoFit/>
          </a:bodyPr>
          <a:lstStyle/>
          <a:p>
            <a:r>
              <a:rPr lang="fa-IR" dirty="0"/>
              <a:t>4.</a:t>
            </a:r>
          </a:p>
        </p:txBody>
      </p:sp>
      <p:sp>
        <p:nvSpPr>
          <p:cNvPr id="7" name="TextBox 6"/>
          <p:cNvSpPr txBox="1"/>
          <p:nvPr/>
        </p:nvSpPr>
        <p:spPr>
          <a:xfrm>
            <a:off x="11116108" y="3042807"/>
            <a:ext cx="469900" cy="369332"/>
          </a:xfrm>
          <a:prstGeom prst="rect">
            <a:avLst/>
          </a:prstGeom>
          <a:noFill/>
        </p:spPr>
        <p:txBody>
          <a:bodyPr wrap="square" rtlCol="1">
            <a:spAutoFit/>
          </a:bodyPr>
          <a:lstStyle/>
          <a:p>
            <a:r>
              <a:rPr lang="fa-IR" dirty="0"/>
              <a:t>5.</a:t>
            </a:r>
          </a:p>
        </p:txBody>
      </p:sp>
    </p:spTree>
    <p:extLst>
      <p:ext uri="{BB962C8B-B14F-4D97-AF65-F5344CB8AC3E}">
        <p14:creationId xmlns:p14="http://schemas.microsoft.com/office/powerpoint/2010/main" val="223251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75D74108-1CE3-4961-92FE-479866B4E6A4}"/>
              </a:ext>
            </a:extLst>
          </p:cNvPr>
          <p:cNvSpPr/>
          <p:nvPr/>
        </p:nvSpPr>
        <p:spPr>
          <a:xfrm>
            <a:off x="3561805" y="2042160"/>
            <a:ext cx="4765766" cy="3032760"/>
          </a:xfrm>
          <a:prstGeom prst="ellipse">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1"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فصل </a:t>
            </a:r>
            <a:r>
              <a:rPr lang="fa-IR" sz="4400" b="1" dirty="0">
                <a:solidFill>
                  <a:prstClr val="black"/>
                </a:solidFill>
                <a:latin typeface="Calibri" panose="020F0502020204030204"/>
                <a:cs typeface="Arial" panose="020B0604020202020204" pitchFamily="34" charset="0"/>
              </a:rPr>
              <a:t>پنجم</a:t>
            </a:r>
            <a:endParaRPr kumimoji="0" lang="fa-IR"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lang="fa-IR" sz="4000" b="1" dirty="0">
                <a:solidFill>
                  <a:prstClr val="black"/>
                </a:solidFill>
                <a:latin typeface="Calibri" panose="020F0502020204030204"/>
                <a:cs typeface="Arial" panose="020B0604020202020204" pitchFamily="34" charset="0"/>
              </a:rPr>
              <a:t>جمع بندي</a:t>
            </a:r>
            <a:r>
              <a:rPr kumimoji="0" lang="fa-IR" sz="4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p:txBody>
      </p:sp>
    </p:spTree>
    <p:extLst>
      <p:ext uri="{BB962C8B-B14F-4D97-AF65-F5344CB8AC3E}">
        <p14:creationId xmlns:p14="http://schemas.microsoft.com/office/powerpoint/2010/main" val="901730850"/>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1314450" y="2343150"/>
            <a:ext cx="9877425" cy="2308324"/>
          </a:xfrm>
          <a:prstGeom prst="rect">
            <a:avLst/>
          </a:prstGeom>
          <a:noFill/>
        </p:spPr>
        <p:txBody>
          <a:bodyPr wrap="square" rtlCol="1">
            <a:spAutoFit/>
          </a:bodyPr>
          <a:lstStyle/>
          <a:p>
            <a:pPr algn="r" rtl="1"/>
            <a:r>
              <a:rPr lang="fa-IR" sz="2400" dirty="0"/>
              <a:t>با بررسي شخصيت اصلي داستان از منظر روانكاوي مي توان فهميد كه:</a:t>
            </a:r>
          </a:p>
          <a:p>
            <a:pPr marL="342900" indent="-342900" algn="r" rtl="1">
              <a:buFont typeface="Wingdings" panose="05000000000000000000" pitchFamily="2" charset="2"/>
              <a:buChar char="Ø"/>
            </a:pPr>
            <a:r>
              <a:rPr lang="fa-IR" sz="2400" dirty="0"/>
              <a:t> كل اتفاقات تداعي گر كتاب نوشته شده توسط راوي هستند. همچنين در طول داستان پديده هاي مختلفي برای راوی يادآور رويداد‌هايي در گذشته هستند و بر رفتار وی تاثیر می گذارند.</a:t>
            </a:r>
          </a:p>
          <a:p>
            <a:pPr marL="342900" indent="-342900" algn="r" rtl="1">
              <a:buFont typeface="Wingdings" panose="05000000000000000000" pitchFamily="2" charset="2"/>
              <a:buChar char="Ø"/>
            </a:pPr>
            <a:r>
              <a:rPr lang="fa-IR" sz="2400" dirty="0"/>
              <a:t> شخصيت اصلي مبتلا به بیماری آینه‌(به نقل از كتاب)، پارانویا، وقفه های زمانی، خودویرانگری و چند شخصیتی و... است. همه ی این موارد موجب می شود که راوی داستان از نوع غیر قابل اعتماد باشد که فرایند فهم درست و دقیق داستان را سخت و مختل می کند.</a:t>
            </a:r>
          </a:p>
        </p:txBody>
      </p:sp>
      <p:sp>
        <p:nvSpPr>
          <p:cNvPr id="4" name="Vertical Scroll 3"/>
          <p:cNvSpPr/>
          <p:nvPr/>
        </p:nvSpPr>
        <p:spPr>
          <a:xfrm>
            <a:off x="8180820" y="717090"/>
            <a:ext cx="3011055" cy="1071419"/>
          </a:xfrm>
          <a:prstGeom prst="verticalScroll">
            <a:avLst/>
          </a:prstGeom>
          <a:solidFill>
            <a:srgbClr val="993300"/>
          </a:solidFill>
          <a:ln>
            <a:solidFill>
              <a:schemeClr val="tx1"/>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8603384" y="988290"/>
            <a:ext cx="2165925" cy="800219"/>
          </a:xfrm>
          <a:prstGeom prst="rect">
            <a:avLst/>
          </a:prstGeom>
          <a:noFill/>
        </p:spPr>
        <p:txBody>
          <a:bodyPr wrap="square" rtlCol="1">
            <a:spAutoFit/>
          </a:bodyPr>
          <a:lstStyle/>
          <a:p>
            <a:pPr marL="457200" indent="-457200" algn="r" rtl="1">
              <a:buFont typeface="Wingdings" panose="05000000000000000000" pitchFamily="2" charset="2"/>
              <a:buChar char="v"/>
            </a:pPr>
            <a:r>
              <a:rPr lang="fa-IR" sz="2800" b="1" dirty="0"/>
              <a:t>نتيجه گيري:</a:t>
            </a:r>
          </a:p>
          <a:p>
            <a:endParaRPr lang="fa-IR" dirty="0"/>
          </a:p>
        </p:txBody>
      </p:sp>
    </p:spTree>
    <p:extLst>
      <p:ext uri="{BB962C8B-B14F-4D97-AF65-F5344CB8AC3E}">
        <p14:creationId xmlns:p14="http://schemas.microsoft.com/office/powerpoint/2010/main" val="2691645693"/>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1685925" y="1933575"/>
            <a:ext cx="8734425" cy="2308324"/>
          </a:xfrm>
          <a:prstGeom prst="rect">
            <a:avLst/>
          </a:prstGeom>
          <a:noFill/>
        </p:spPr>
        <p:txBody>
          <a:bodyPr wrap="square" rtlCol="1">
            <a:spAutoFit/>
          </a:bodyPr>
          <a:lstStyle/>
          <a:p>
            <a:pPr marL="342900" indent="-342900" algn="r" rtl="1">
              <a:buFont typeface="Wingdings" panose="05000000000000000000" pitchFamily="2" charset="2"/>
              <a:buChar char="Ø"/>
            </a:pPr>
            <a:r>
              <a:rPr lang="fa-IR" sz="2400" dirty="0"/>
              <a:t> به تاثیر از دوران کودکی، راوی شخصیتی ترسو دارد. همچنین بیماری  خودویرانگری او ریشه در کودکی اش دارد.</a:t>
            </a:r>
            <a:endParaRPr lang="en-US" sz="2400" dirty="0"/>
          </a:p>
          <a:p>
            <a:pPr algn="r" rtl="1"/>
            <a:endParaRPr lang="fa-IR" sz="2400" dirty="0"/>
          </a:p>
          <a:p>
            <a:pPr marL="342900" indent="-342900" algn="r" rtl="1">
              <a:buFont typeface="Wingdings" panose="05000000000000000000" pitchFamily="2" charset="2"/>
              <a:buChar char="Ø"/>
            </a:pPr>
            <a:r>
              <a:rPr lang="fa-IR" sz="2400" dirty="0"/>
              <a:t> شخصیت اصلی از فقدان های متعددی رنج می برد. با توجه به رمان، راوی دچار فقدان خود، حامی، هویت و شخصیت «میم الف ر» است. همچنین مي توان نام رمان را نشات گرفته از فقدان رهبر در رمان دانست.</a:t>
            </a:r>
          </a:p>
        </p:txBody>
      </p:sp>
    </p:spTree>
    <p:extLst>
      <p:ext uri="{BB962C8B-B14F-4D97-AF65-F5344CB8AC3E}">
        <p14:creationId xmlns:p14="http://schemas.microsoft.com/office/powerpoint/2010/main" val="73348648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6830A36-A7BD-48D7-A61F-BAAE7657541F}"/>
              </a:ext>
            </a:extLst>
          </p:cNvPr>
          <p:cNvSpPr>
            <a:spLocks noGrp="1"/>
          </p:cNvSpPr>
          <p:nvPr>
            <p:ph type="subTitle" idx="1"/>
          </p:nvPr>
        </p:nvSpPr>
        <p:spPr>
          <a:xfrm>
            <a:off x="1524000" y="2138765"/>
            <a:ext cx="9144000" cy="3611106"/>
          </a:xfrm>
        </p:spPr>
        <p:txBody>
          <a:bodyPr>
            <a:normAutofit/>
          </a:bodyPr>
          <a:lstStyle/>
          <a:p>
            <a:pPr marL="342900" indent="-342900" algn="r" rtl="1">
              <a:lnSpc>
                <a:spcPct val="150000"/>
              </a:lnSpc>
              <a:buFont typeface="Wingdings" panose="05000000000000000000" pitchFamily="2" charset="2"/>
              <a:buChar char="Ø"/>
            </a:pPr>
            <a:r>
              <a:rPr lang="fa-IR" dirty="0"/>
              <a:t>بررسی و مقایسه دو کتاب همنوایی شبانه ارکستر چوب ها و بوف کور بر اساس روایت</a:t>
            </a:r>
          </a:p>
          <a:p>
            <a:pPr marL="342900" indent="-342900" algn="r" rtl="1">
              <a:lnSpc>
                <a:spcPct val="150000"/>
              </a:lnSpc>
              <a:buFont typeface="Wingdings" panose="05000000000000000000" pitchFamily="2" charset="2"/>
              <a:buChar char="Ø"/>
            </a:pPr>
            <a:r>
              <a:rPr lang="fa-IR" dirty="0"/>
              <a:t>بررسی موتیف سایه در رمان همنوایی شبانه ارکستر چوب ها</a:t>
            </a:r>
          </a:p>
          <a:p>
            <a:pPr marL="342900" indent="-342900" algn="r" rtl="1">
              <a:lnSpc>
                <a:spcPct val="150000"/>
              </a:lnSpc>
              <a:buFont typeface="Wingdings" panose="05000000000000000000" pitchFamily="2" charset="2"/>
              <a:buChar char="Ø"/>
            </a:pPr>
            <a:r>
              <a:rPr lang="fa-IR" dirty="0"/>
              <a:t>تاثیر حسین پاینده در رواج نقد روانکاوانه در ایران</a:t>
            </a:r>
          </a:p>
        </p:txBody>
      </p:sp>
      <p:sp>
        <p:nvSpPr>
          <p:cNvPr id="4" name="Flowchart: Punched Tape 3">
            <a:extLst>
              <a:ext uri="{FF2B5EF4-FFF2-40B4-BE49-F238E27FC236}">
                <a16:creationId xmlns:a16="http://schemas.microsoft.com/office/drawing/2014/main" id="{E018E967-7707-476E-846D-C39330619B78}"/>
              </a:ext>
            </a:extLst>
          </p:cNvPr>
          <p:cNvSpPr/>
          <p:nvPr/>
        </p:nvSpPr>
        <p:spPr>
          <a:xfrm>
            <a:off x="8715214" y="542439"/>
            <a:ext cx="1952786" cy="1317356"/>
          </a:xfrm>
          <a:prstGeom prst="flowChartPunchedTape">
            <a:avLst/>
          </a:prstGeom>
          <a:solidFill>
            <a:srgbClr val="C77609"/>
          </a:solidFill>
          <a:ln>
            <a:solidFill>
              <a:schemeClr val="tx2">
                <a:lumMod val="50000"/>
              </a:schemeClr>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schemeClr val="tx1"/>
                </a:solidFill>
              </a:rPr>
              <a:t>پیشنهادها:</a:t>
            </a:r>
          </a:p>
          <a:p>
            <a:pPr algn="ctr"/>
            <a:endParaRPr lang="fa-IR" dirty="0"/>
          </a:p>
        </p:txBody>
      </p:sp>
    </p:spTree>
    <p:extLst>
      <p:ext uri="{BB962C8B-B14F-4D97-AF65-F5344CB8AC3E}">
        <p14:creationId xmlns:p14="http://schemas.microsoft.com/office/powerpoint/2010/main" val="367629877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CD5CD5-6FA4-4619-A796-699D60C12703}"/>
              </a:ext>
            </a:extLst>
          </p:cNvPr>
          <p:cNvSpPr>
            <a:spLocks noGrp="1"/>
          </p:cNvSpPr>
          <p:nvPr>
            <p:ph type="subTitle" idx="1"/>
          </p:nvPr>
        </p:nvSpPr>
        <p:spPr>
          <a:xfrm>
            <a:off x="1921789" y="1999280"/>
            <a:ext cx="9144000" cy="3874577"/>
          </a:xfrm>
        </p:spPr>
        <p:txBody>
          <a:bodyPr>
            <a:normAutofit/>
          </a:bodyPr>
          <a:lstStyle/>
          <a:p>
            <a:pPr marL="342900" indent="-342900" algn="r" rtl="1">
              <a:lnSpc>
                <a:spcPct val="100000"/>
              </a:lnSpc>
              <a:buFont typeface="Arial" panose="020B0604020202020204" pitchFamily="34" charset="0"/>
              <a:buChar char="•"/>
            </a:pPr>
            <a:r>
              <a:rPr lang="fa-IR" dirty="0"/>
              <a:t>کمبود منابع کتابخانه ای و مقاله درباره این رمان</a:t>
            </a:r>
          </a:p>
          <a:p>
            <a:pPr marL="342900" indent="-342900" algn="r" rtl="1">
              <a:lnSpc>
                <a:spcPct val="100000"/>
              </a:lnSpc>
              <a:buFont typeface="Arial" panose="020B0604020202020204" pitchFamily="34" charset="0"/>
              <a:buChar char="•"/>
            </a:pPr>
            <a:r>
              <a:rPr lang="fa-IR" dirty="0"/>
              <a:t>کمبود اثرهای مشابه با رویکردهای روانکاوانه</a:t>
            </a:r>
          </a:p>
          <a:p>
            <a:pPr marL="342900" indent="-342900" algn="r" rtl="1">
              <a:lnSpc>
                <a:spcPct val="100000"/>
              </a:lnSpc>
              <a:buFont typeface="Arial" panose="020B0604020202020204" pitchFamily="34" charset="0"/>
              <a:buChar char="•"/>
            </a:pPr>
            <a:r>
              <a:rPr lang="fa-IR" dirty="0"/>
              <a:t>نبود الگو و نمونه های پیشین</a:t>
            </a:r>
          </a:p>
          <a:p>
            <a:pPr marL="342900" indent="-342900" algn="r" rtl="1">
              <a:lnSpc>
                <a:spcPct val="100000"/>
              </a:lnSpc>
              <a:buFont typeface="Arial" panose="020B0604020202020204" pitchFamily="34" charset="0"/>
              <a:buChar char="•"/>
            </a:pPr>
            <a:r>
              <a:rPr lang="fa-IR" dirty="0"/>
              <a:t>محدودیت رفت وآمد و نبود کلاس های حضوری به علت  بیماری کووید-19</a:t>
            </a:r>
          </a:p>
          <a:p>
            <a:pPr marL="342900" indent="-342900" algn="r" rtl="1">
              <a:lnSpc>
                <a:spcPct val="100000"/>
              </a:lnSpc>
              <a:buFont typeface="Arial" panose="020B0604020202020204" pitchFamily="34" charset="0"/>
              <a:buChar char="•"/>
            </a:pPr>
            <a:endParaRPr lang="fa-IR" dirty="0"/>
          </a:p>
          <a:p>
            <a:pPr algn="r" rtl="1"/>
            <a:endParaRPr lang="fa-IR" dirty="0"/>
          </a:p>
        </p:txBody>
      </p:sp>
      <p:sp>
        <p:nvSpPr>
          <p:cNvPr id="4" name="Flowchart: Terminator 3">
            <a:extLst>
              <a:ext uri="{FF2B5EF4-FFF2-40B4-BE49-F238E27FC236}">
                <a16:creationId xmlns:a16="http://schemas.microsoft.com/office/drawing/2014/main" id="{30C4B8DE-2665-434F-AC58-A7E2C838EFEC}"/>
              </a:ext>
            </a:extLst>
          </p:cNvPr>
          <p:cNvSpPr/>
          <p:nvPr/>
        </p:nvSpPr>
        <p:spPr>
          <a:xfrm>
            <a:off x="7981627" y="689675"/>
            <a:ext cx="3053166" cy="945396"/>
          </a:xfrm>
          <a:prstGeom prst="flowChartTerminator">
            <a:avLst/>
          </a:prstGeom>
          <a:solidFill>
            <a:srgbClr val="993300"/>
          </a:solidFill>
          <a:ln>
            <a:solidFill>
              <a:srgbClr val="993300"/>
            </a:solidFill>
          </a:ln>
          <a:effectLst>
            <a:outerShdw blurRad="50800" dist="38100" dir="8100000" algn="tr" rotWithShape="0">
              <a:prstClr val="black">
                <a:alpha val="4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t>محدودیت ها</a:t>
            </a:r>
          </a:p>
          <a:p>
            <a:pPr algn="ctr"/>
            <a:endParaRPr lang="fa-IR" dirty="0"/>
          </a:p>
        </p:txBody>
      </p:sp>
    </p:spTree>
    <p:extLst>
      <p:ext uri="{BB962C8B-B14F-4D97-AF65-F5344CB8AC3E}">
        <p14:creationId xmlns:p14="http://schemas.microsoft.com/office/powerpoint/2010/main" val="2964087734"/>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TextBox 2"/>
          <p:cNvSpPr txBox="1"/>
          <p:nvPr/>
        </p:nvSpPr>
        <p:spPr>
          <a:xfrm>
            <a:off x="1495425" y="1847850"/>
            <a:ext cx="9020175" cy="923330"/>
          </a:xfrm>
          <a:prstGeom prst="rect">
            <a:avLst/>
          </a:prstGeom>
          <a:noFill/>
        </p:spPr>
        <p:txBody>
          <a:bodyPr wrap="square" rtlCol="1">
            <a:spAutoFit/>
          </a:bodyPr>
          <a:lstStyle/>
          <a:p>
            <a:r>
              <a:rPr lang="en-US" dirty="0"/>
              <a:t>1-Grief and loss, the university of Texas at Austin, counseling and mental health center.</a:t>
            </a:r>
          </a:p>
          <a:p>
            <a:r>
              <a:rPr lang="en-US" dirty="0"/>
              <a:t> 2-Melinda, smith. Lawrence Robinson. Jeanne Segal (2018). Coping with grief and loss, </a:t>
            </a:r>
            <a:r>
              <a:rPr lang="en-US" dirty="0" err="1"/>
              <a:t>Helpguide</a:t>
            </a:r>
            <a:r>
              <a:rPr lang="en-US" dirty="0"/>
              <a:t> site</a:t>
            </a:r>
          </a:p>
        </p:txBody>
      </p:sp>
      <p:sp>
        <p:nvSpPr>
          <p:cNvPr id="4" name="TextBox 3"/>
          <p:cNvSpPr txBox="1"/>
          <p:nvPr/>
        </p:nvSpPr>
        <p:spPr>
          <a:xfrm>
            <a:off x="2533650" y="2771180"/>
            <a:ext cx="8677275" cy="3139321"/>
          </a:xfrm>
          <a:prstGeom prst="rect">
            <a:avLst/>
          </a:prstGeom>
          <a:noFill/>
        </p:spPr>
        <p:txBody>
          <a:bodyPr wrap="square" rtlCol="1">
            <a:spAutoFit/>
          </a:bodyPr>
          <a:lstStyle/>
          <a:p>
            <a:pPr algn="r" rtl="1"/>
            <a:r>
              <a:rPr lang="fa-IR" dirty="0"/>
              <a:t>3-امامی،نصرالله،مبانی و روشهای نقد ادبی،تهران،جامی،چاپ سوم،1385</a:t>
            </a:r>
            <a:endParaRPr lang="en-US" dirty="0"/>
          </a:p>
          <a:p>
            <a:pPr algn="r" rtl="1"/>
            <a:r>
              <a:rPr lang="fa-IR" dirty="0"/>
              <a:t>4- پاینده،حسین،نظریه و نقد ادبی،تهران،سمت،چاپ سوم،1397 ،جلد اول</a:t>
            </a:r>
            <a:endParaRPr lang="en-US" dirty="0"/>
          </a:p>
          <a:p>
            <a:pPr algn="r" rtl="1"/>
            <a:r>
              <a:rPr lang="fa-IR" dirty="0"/>
              <a:t>5- شمیسا،سیروس،نقد ادبی،تهران،فردوس،چاپ چهارم،1383</a:t>
            </a:r>
            <a:endParaRPr lang="en-US" dirty="0"/>
          </a:p>
          <a:p>
            <a:pPr algn="r" rtl="1"/>
            <a:r>
              <a:rPr lang="fa-IR" dirty="0"/>
              <a:t>5- شولتس، دوان ،سیدنی آلن ؛تاریخ روان شناسی نوین،حسن پاشا شریفی،خدیجه علی آبادی،علی اکبر سیف؛تهران، دوران،1399</a:t>
            </a:r>
            <a:endParaRPr lang="en-US" dirty="0"/>
          </a:p>
          <a:p>
            <a:pPr algn="r" rtl="1"/>
            <a:r>
              <a:rPr lang="fa-IR" dirty="0"/>
              <a:t>6-فروید،زیگموند،مفهوم ساده روانکاوی،فرید جواهر کلام،تهران،علمی و فرهنگی،چاپ پنجم،1400</a:t>
            </a:r>
          </a:p>
          <a:p>
            <a:pPr algn="r" rtl="1"/>
            <a:r>
              <a:rPr lang="fa-IR" dirty="0"/>
              <a:t>7-قاسمی،رضا، همنوایی شبانه ارکستر چوب ها،تهران،نیلوفر، چاپ اول،1380</a:t>
            </a:r>
            <a:endParaRPr lang="en-US" dirty="0"/>
          </a:p>
          <a:p>
            <a:pPr algn="r" rtl="1"/>
            <a:r>
              <a:rPr lang="fa-IR" dirty="0"/>
              <a:t>8-گرین،لیبر،مورگان،ویلینگهم؛ویلفرد،ارل،لی،جان؛مبانی نقد ادبی،فرزانه طاهری،تهران،نیلوفر</a:t>
            </a:r>
            <a:endParaRPr lang="en-US" dirty="0"/>
          </a:p>
          <a:p>
            <a:pPr algn="r" rtl="1"/>
            <a:r>
              <a:rPr lang="fa-IR" dirty="0"/>
              <a:t>9-میرصادقی،جمال،عناصر داستان،تهران،نشر سخن،چاپ نهم،1394</a:t>
            </a:r>
            <a:endParaRPr lang="en-US" dirty="0"/>
          </a:p>
          <a:p>
            <a:pPr algn="r" rtl="1"/>
            <a:endParaRPr lang="en-US" dirty="0"/>
          </a:p>
          <a:p>
            <a:pPr algn="r" rtl="1"/>
            <a:endParaRPr lang="fa-IR" dirty="0"/>
          </a:p>
        </p:txBody>
      </p:sp>
      <p:sp>
        <p:nvSpPr>
          <p:cNvPr id="5" name="Flowchart: Terminator 4"/>
          <p:cNvSpPr/>
          <p:nvPr/>
        </p:nvSpPr>
        <p:spPr>
          <a:xfrm>
            <a:off x="7685521" y="452582"/>
            <a:ext cx="3525404" cy="1136072"/>
          </a:xfrm>
          <a:prstGeom prst="flowChartTerminator">
            <a:avLst/>
          </a:prstGeom>
          <a:gradFill flip="none" rotWithShape="1">
            <a:gsLst>
              <a:gs pos="0">
                <a:srgbClr val="FA814E">
                  <a:shade val="30000"/>
                  <a:satMod val="115000"/>
                </a:srgbClr>
              </a:gs>
              <a:gs pos="50000">
                <a:srgbClr val="FA814E">
                  <a:shade val="67500"/>
                  <a:satMod val="115000"/>
                </a:srgbClr>
              </a:gs>
              <a:gs pos="100000">
                <a:srgbClr val="FA814E">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8048914" y="740069"/>
            <a:ext cx="2798618" cy="861774"/>
          </a:xfrm>
          <a:prstGeom prst="rect">
            <a:avLst/>
          </a:prstGeom>
          <a:noFill/>
        </p:spPr>
        <p:txBody>
          <a:bodyPr wrap="square" rtlCol="1">
            <a:spAutoFit/>
          </a:bodyPr>
          <a:lstStyle/>
          <a:p>
            <a:pPr marL="457200" indent="-457200" algn="r" rtl="1">
              <a:buFont typeface="Wingdings" panose="05000000000000000000" pitchFamily="2" charset="2"/>
              <a:buChar char="v"/>
            </a:pPr>
            <a:r>
              <a:rPr lang="fa-IR" sz="3200" b="1" dirty="0"/>
              <a:t>منابع:</a:t>
            </a:r>
          </a:p>
          <a:p>
            <a:pPr marL="285750" indent="-285750">
              <a:buFont typeface="Wingdings" panose="05000000000000000000" pitchFamily="2" charset="2"/>
              <a:buChar char="v"/>
            </a:pPr>
            <a:endParaRPr lang="fa-IR" dirty="0"/>
          </a:p>
        </p:txBody>
      </p:sp>
    </p:spTree>
    <p:extLst>
      <p:ext uri="{BB962C8B-B14F-4D97-AF65-F5344CB8AC3E}">
        <p14:creationId xmlns:p14="http://schemas.microsoft.com/office/powerpoint/2010/main" val="2844325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D35037-A478-43DA-BBD2-AB8DE05514B7}"/>
              </a:ext>
            </a:extLst>
          </p:cNvPr>
          <p:cNvSpPr>
            <a:spLocks noGrp="1"/>
          </p:cNvSpPr>
          <p:nvPr>
            <p:ph type="body" idx="1"/>
          </p:nvPr>
        </p:nvSpPr>
        <p:spPr>
          <a:xfrm>
            <a:off x="1002332" y="1318056"/>
            <a:ext cx="10515600" cy="5407025"/>
          </a:xfrm>
        </p:spPr>
        <p:txBody>
          <a:bodyPr>
            <a:normAutofit/>
          </a:bodyPr>
          <a:lstStyle/>
          <a:p>
            <a:pPr algn="r" rtl="1"/>
            <a:r>
              <a:rPr lang="fa-IR" sz="1800" dirty="0">
                <a:solidFill>
                  <a:schemeClr val="tx1"/>
                </a:solidFill>
              </a:rPr>
              <a:t>10-امامی،جوشکی،قاسمی پور؛نصرالله،طاهره،قدرت؛بررسی سازوکار سکوت و حذف در اعتماد پذیری و تاثیر آن در عناصر روایی از منظر ساختارگرا با تاکید بر رمان همنوایی شبانه ارکستر چوب ها،نقد ادبی،۱۳۹۹.</a:t>
            </a:r>
          </a:p>
          <a:p>
            <a:pPr algn="r" rtl="1"/>
            <a:r>
              <a:rPr lang="fa-IR" sz="1800" dirty="0">
                <a:solidFill>
                  <a:schemeClr val="tx1"/>
                </a:solidFill>
              </a:rPr>
              <a:t>۱1-اسکوبی،نرگس،واکاوی مولفه های ادبیات مهاجرت در رمان های همنوایی شبانه و تماما مخصوص،زبان و ادب فارسی،۱۳۹۸،</a:t>
            </a:r>
          </a:p>
          <a:p>
            <a:pPr algn="r" rtl="1"/>
            <a:r>
              <a:rPr lang="fa-IR" sz="1800" dirty="0">
                <a:solidFill>
                  <a:schemeClr val="tx1"/>
                </a:solidFill>
              </a:rPr>
              <a:t>۱۲- اسلامی،حسن پور،حسن زاده؛آزاده،هیوا،محمد حسن؛ راوی غیرقابل اعتماد در داستان شاه و کنیزک،فضل نامه علمی-پژوهشی،چاپ چهارم،1395</a:t>
            </a:r>
          </a:p>
          <a:p>
            <a:pPr algn="r" rtl="1"/>
            <a:r>
              <a:rPr lang="fa-IR" sz="1800" dirty="0">
                <a:solidFill>
                  <a:schemeClr val="tx1"/>
                </a:solidFill>
              </a:rPr>
              <a:t>13-حسنعلی،جوشکی؛کاووس،طاهره؛بررسي کارکرد راوي و شيوه روايتگري در رمان هم نوايي شبانه ارکستر چوب ها ،ادب پژوهی،چاپ چهارم،1389</a:t>
            </a:r>
          </a:p>
          <a:p>
            <a:pPr algn="r" rtl="1"/>
            <a:r>
              <a:rPr lang="fa-IR" sz="1800" dirty="0">
                <a:solidFill>
                  <a:schemeClr val="tx1"/>
                </a:solidFill>
              </a:rPr>
              <a:t>۱4-سادات هاشمی،کهنمویی پور؛الهه،ژاله؛دو مضمون آب و آتش درهمنوایی شبانه ارکستر چوب ها،پژوهش ادبیات معاصر جهان،۱۳۹۲</a:t>
            </a:r>
          </a:p>
          <a:p>
            <a:pPr algn="r" rtl="1"/>
            <a:r>
              <a:rPr lang="fa-IR" sz="1800" dirty="0">
                <a:solidFill>
                  <a:schemeClr val="tx1"/>
                </a:solidFill>
              </a:rPr>
              <a:t>۱5-فقیه ملک مرزبان،نگاری؛فاطمه،نسرین؛بررسی شخصیت پردازی و ساحت های زاویه دید در دو رمان مهاجرت آینه های درددار و همنوایی شبانه ارکستر چوب ها بر اساس دیدگاه سیمپسون،پژوهش های ادبی،۱۳۹۶</a:t>
            </a:r>
          </a:p>
          <a:p>
            <a:pPr algn="r" rtl="1"/>
            <a:r>
              <a:rPr lang="fa-IR" sz="1800" dirty="0">
                <a:solidFill>
                  <a:schemeClr val="tx1"/>
                </a:solidFill>
              </a:rPr>
              <a:t>16-مسلمی،رحمان،اسفند 96،</a:t>
            </a:r>
            <a:r>
              <a:rPr lang="en-US" sz="1800" dirty="0">
                <a:solidFill>
                  <a:schemeClr val="tx1"/>
                </a:solidFill>
              </a:rPr>
              <a:t>https://sookhtejet.com/</a:t>
            </a:r>
          </a:p>
          <a:p>
            <a:pPr algn="r" rtl="1"/>
            <a:endParaRPr lang="fa-IR" dirty="0">
              <a:solidFill>
                <a:schemeClr val="tx1"/>
              </a:solidFill>
            </a:endParaRPr>
          </a:p>
        </p:txBody>
      </p:sp>
    </p:spTree>
    <p:extLst>
      <p:ext uri="{BB962C8B-B14F-4D97-AF65-F5344CB8AC3E}">
        <p14:creationId xmlns:p14="http://schemas.microsoft.com/office/powerpoint/2010/main" val="2535949013"/>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artisticFilmGrain/>
                    </a14:imgEffect>
                    <a14:imgEffect>
                      <a14:sharpenSoften amount="25000"/>
                    </a14:imgEffect>
                  </a14:imgLayer>
                </a14:imgProps>
              </a:ext>
            </a:extLst>
          </a:blip>
          <a:srcRect/>
          <a:stretch>
            <a:fillRect l="-5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85FE25-2930-4569-8229-F66A92689E80}"/>
              </a:ext>
            </a:extLst>
          </p:cNvPr>
          <p:cNvSpPr>
            <a:spLocks noGrp="1"/>
          </p:cNvSpPr>
          <p:nvPr>
            <p:ph type="title"/>
          </p:nvPr>
        </p:nvSpPr>
        <p:spPr>
          <a:xfrm>
            <a:off x="6455389" y="354841"/>
            <a:ext cx="5431809" cy="1528550"/>
          </a:xfrm>
          <a:ln w="57150"/>
          <a:effectLst>
            <a:softEdge rad="127000"/>
          </a:effectLst>
        </p:spPr>
        <p:style>
          <a:lnRef idx="2">
            <a:schemeClr val="accent4"/>
          </a:lnRef>
          <a:fillRef idx="1">
            <a:schemeClr val="lt1"/>
          </a:fillRef>
          <a:effectRef idx="0">
            <a:schemeClr val="accent4"/>
          </a:effectRef>
          <a:fontRef idx="minor">
            <a:schemeClr val="dk1"/>
          </a:fontRef>
        </p:style>
        <p:txBody>
          <a:bodyPr anchor="ctr">
            <a:normAutofit/>
          </a:bodyPr>
          <a:lstStyle/>
          <a:p>
            <a:pPr algn="ctr" rtl="1">
              <a:lnSpc>
                <a:spcPct val="100000"/>
              </a:lnSpc>
            </a:pPr>
            <a:r>
              <a:rPr lang="fa-IR" sz="4000" dirty="0">
                <a:effectLst>
                  <a:outerShdw blurRad="38100" dist="38100" dir="2700000" algn="tl">
                    <a:srgbClr val="000000">
                      <a:alpha val="43137"/>
                    </a:srgbClr>
                  </a:outerShdw>
                </a:effectLst>
              </a:rPr>
              <a:t>*با تشکر از توجه شما*</a:t>
            </a:r>
          </a:p>
        </p:txBody>
      </p:sp>
    </p:spTree>
    <p:extLst>
      <p:ext uri="{BB962C8B-B14F-4D97-AF65-F5344CB8AC3E}">
        <p14:creationId xmlns:p14="http://schemas.microsoft.com/office/powerpoint/2010/main" val="42086295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266BFAF-F7FA-45C5-AE91-82F7681D9D5E}"/>
              </a:ext>
            </a:extLst>
          </p:cNvPr>
          <p:cNvSpPr/>
          <p:nvPr/>
        </p:nvSpPr>
        <p:spPr>
          <a:xfrm>
            <a:off x="3870960" y="1747361"/>
            <a:ext cx="4450080" cy="3276600"/>
          </a:xfrm>
          <a:prstGeom prst="ellipse">
            <a:avLst/>
          </a:prstGeom>
          <a:effectLst>
            <a:glow rad="101600">
              <a:srgbClr val="993300">
                <a:alpha val="60000"/>
              </a:srgbClr>
            </a:glow>
          </a:effectLst>
        </p:spPr>
        <p:style>
          <a:lnRef idx="2">
            <a:schemeClr val="accent2"/>
          </a:lnRef>
          <a:fillRef idx="1">
            <a:schemeClr val="lt1"/>
          </a:fillRef>
          <a:effectRef idx="0">
            <a:schemeClr val="accent2"/>
          </a:effectRef>
          <a:fontRef idx="minor">
            <a:schemeClr val="dk1"/>
          </a:fontRef>
        </p:style>
        <p:txBody>
          <a:bodyPr rtlCol="1" anchor="ctr"/>
          <a:lstStyle/>
          <a:p>
            <a:pPr algn="ctr" rtl="1"/>
            <a:r>
              <a:rPr lang="fa-IR" sz="6000" dirty="0"/>
              <a:t>فصل اول</a:t>
            </a:r>
          </a:p>
          <a:p>
            <a:pPr algn="ctr" rtl="1"/>
            <a:r>
              <a:rPr lang="fa-IR" sz="6000" dirty="0"/>
              <a:t>"کلیات"</a:t>
            </a:r>
          </a:p>
        </p:txBody>
      </p:sp>
    </p:spTree>
    <p:extLst>
      <p:ext uri="{BB962C8B-B14F-4D97-AF65-F5344CB8AC3E}">
        <p14:creationId xmlns:p14="http://schemas.microsoft.com/office/powerpoint/2010/main" val="22339175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5EF48-104F-49DE-B9ED-14E6C2135D2A}"/>
              </a:ext>
            </a:extLst>
          </p:cNvPr>
          <p:cNvSpPr>
            <a:spLocks noGrp="1"/>
          </p:cNvSpPr>
          <p:nvPr>
            <p:ph type="title"/>
          </p:nvPr>
        </p:nvSpPr>
        <p:spPr>
          <a:xfrm>
            <a:off x="820782" y="1307512"/>
            <a:ext cx="10515600" cy="4712188"/>
          </a:xfrm>
        </p:spPr>
        <p:txBody>
          <a:bodyPr anchor="ctr">
            <a:normAutofit fontScale="90000"/>
          </a:bodyPr>
          <a:lstStyle/>
          <a:p>
            <a:pPr algn="r" rtl="1">
              <a:lnSpc>
                <a:spcPct val="150000"/>
              </a:lnSpc>
            </a:pPr>
            <a:r>
              <a:rPr lang="fa-IR" sz="2800" dirty="0">
                <a:cs typeface="+mn-cs"/>
              </a:rPr>
              <a:t/>
            </a:r>
            <a:br>
              <a:rPr lang="fa-IR" sz="2800" dirty="0">
                <a:cs typeface="+mn-cs"/>
              </a:rPr>
            </a:br>
            <a:r>
              <a:rPr lang="fa-IR" sz="2800" dirty="0">
                <a:cs typeface="+mn-cs"/>
              </a:rPr>
              <a:t> </a:t>
            </a:r>
            <a:r>
              <a:rPr lang="fa-IR" sz="2800" b="1" dirty="0">
                <a:cs typeface="+mn-cs"/>
              </a:rPr>
              <a:t>داستان</a:t>
            </a:r>
            <a:r>
              <a:rPr lang="fa-IR" sz="2800" dirty="0">
                <a:cs typeface="+mn-cs"/>
              </a:rPr>
              <a:t>، ایجاد کردن شخصیت‌های تخیلی و توضیح روابط آن شخصیت‌ها و رو به رو شدن داستان با رویدادها و حوادث، از تجربیات خلاقانه یک نویسنده است.</a:t>
            </a:r>
            <a:br>
              <a:rPr lang="fa-IR" sz="2800" dirty="0">
                <a:cs typeface="+mn-cs"/>
              </a:rPr>
            </a:br>
            <a:r>
              <a:rPr lang="fa-IR" sz="2800" b="1" dirty="0">
                <a:cs typeface="+mn-cs"/>
              </a:rPr>
              <a:t>نقد ادبی روانکاوانه</a:t>
            </a:r>
            <a:r>
              <a:rPr lang="en-US" sz="2800" dirty="0">
                <a:cs typeface="+mn-cs"/>
              </a:rPr>
              <a:t>Psychoanalytic Literary Criticism)</a:t>
            </a:r>
            <a:r>
              <a:rPr lang="fa-IR" sz="2800" dirty="0">
                <a:cs typeface="+mn-cs"/>
              </a:rPr>
              <a:t>)، گونه ای از نقد ادبی است که در آن روش ها، مفاهیم، نظریه ها و فرم های به کار رفته متأثر از سنت روانکاوی است که توسط پدر روان شناسی مدرن </a:t>
            </a:r>
            <a:r>
              <a:rPr lang="fa-IR" sz="2800" b="1" dirty="0">
                <a:cs typeface="+mn-cs"/>
              </a:rPr>
              <a:t>فروید</a:t>
            </a:r>
            <a:r>
              <a:rPr lang="fa-IR" sz="2800" dirty="0">
                <a:cs typeface="+mn-cs"/>
              </a:rPr>
              <a:t> بنا نهاده شد.</a:t>
            </a:r>
            <a:r>
              <a:rPr lang="fa-IR" sz="3200" dirty="0"/>
              <a:t> </a:t>
            </a:r>
            <a:r>
              <a:rPr lang="fa-IR" sz="2700" dirty="0"/>
              <a:t>همچنين مي تواند </a:t>
            </a:r>
            <a:r>
              <a:rPr lang="fa-IR" sz="2700" b="1" dirty="0"/>
              <a:t>ابزاری کامل برای خواندن کلماتی</a:t>
            </a:r>
            <a:r>
              <a:rPr lang="fa-IR" sz="2700" dirty="0"/>
              <a:t> باشد که در اثر نوشته نشده و مدّ نظر نویسنده بوده است.</a:t>
            </a:r>
            <a:r>
              <a:rPr lang="fa-IR" sz="3200" dirty="0">
                <a:cs typeface="+mn-cs"/>
              </a:rPr>
              <a:t/>
            </a:r>
            <a:br>
              <a:rPr lang="fa-IR" sz="3200" dirty="0">
                <a:cs typeface="+mn-cs"/>
              </a:rPr>
            </a:br>
            <a:endParaRPr lang="fa-IR" sz="2800" dirty="0">
              <a:cs typeface="+mn-cs"/>
            </a:endParaRPr>
          </a:p>
        </p:txBody>
      </p:sp>
      <p:sp>
        <p:nvSpPr>
          <p:cNvPr id="4" name="Cube 3"/>
          <p:cNvSpPr/>
          <p:nvPr/>
        </p:nvSpPr>
        <p:spPr>
          <a:xfrm>
            <a:off x="8183418" y="657894"/>
            <a:ext cx="3152964" cy="1035433"/>
          </a:xfrm>
          <a:prstGeom prst="cube">
            <a:avLst/>
          </a:prstGeom>
          <a:ln>
            <a:solidFill>
              <a:schemeClr val="tx1"/>
            </a:solid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8248073" y="979055"/>
            <a:ext cx="2715491" cy="861774"/>
          </a:xfrm>
          <a:prstGeom prst="rect">
            <a:avLst/>
          </a:prstGeom>
          <a:noFill/>
        </p:spPr>
        <p:txBody>
          <a:bodyPr wrap="square" rtlCol="1">
            <a:spAutoFit/>
          </a:bodyPr>
          <a:lstStyle/>
          <a:p>
            <a:pPr marL="457200" indent="-457200" algn="r" rtl="1">
              <a:buFont typeface="Wingdings" panose="05000000000000000000" pitchFamily="2" charset="2"/>
              <a:buChar char="v"/>
            </a:pPr>
            <a:r>
              <a:rPr lang="fa-IR" sz="3200" b="1" dirty="0">
                <a:solidFill>
                  <a:schemeClr val="bg1">
                    <a:lumMod val="95000"/>
                  </a:schemeClr>
                </a:solidFill>
              </a:rPr>
              <a:t>تعریف مساله:</a:t>
            </a:r>
            <a:endParaRPr lang="en-US" sz="3200" b="1" dirty="0">
              <a:solidFill>
                <a:schemeClr val="bg1">
                  <a:lumMod val="95000"/>
                </a:schemeClr>
              </a:solidFill>
            </a:endParaRPr>
          </a:p>
          <a:p>
            <a:endParaRPr lang="fa-IR" dirty="0"/>
          </a:p>
        </p:txBody>
      </p:sp>
    </p:spTree>
    <p:extLst>
      <p:ext uri="{BB962C8B-B14F-4D97-AF65-F5344CB8AC3E}">
        <p14:creationId xmlns:p14="http://schemas.microsoft.com/office/powerpoint/2010/main" val="308732714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9B64-159D-4CEE-8B81-D1D5E8FD977B}"/>
              </a:ext>
            </a:extLst>
          </p:cNvPr>
          <p:cNvSpPr>
            <a:spLocks noGrp="1"/>
          </p:cNvSpPr>
          <p:nvPr>
            <p:ph type="ctrTitle"/>
          </p:nvPr>
        </p:nvSpPr>
        <p:spPr>
          <a:xfrm>
            <a:off x="815216" y="2104539"/>
            <a:ext cx="10241280" cy="4988987"/>
          </a:xfrm>
        </p:spPr>
        <p:txBody>
          <a:bodyPr>
            <a:noAutofit/>
          </a:bodyPr>
          <a:lstStyle/>
          <a:p>
            <a:pPr algn="r" rtl="1">
              <a:lnSpc>
                <a:spcPct val="150000"/>
              </a:lnSpc>
            </a:pPr>
            <a:r>
              <a:rPr lang="fa-IR" sz="2800" dirty="0">
                <a:cs typeface="+mn-cs"/>
              </a:rPr>
              <a:t/>
            </a:r>
            <a:br>
              <a:rPr lang="fa-IR" sz="2800" dirty="0">
                <a:cs typeface="+mn-cs"/>
              </a:rPr>
            </a:br>
            <a:r>
              <a:rPr lang="fa-IR" sz="2400" dirty="0">
                <a:cs typeface="+mn-cs"/>
              </a:rPr>
              <a:t>  روانكاوي مسئله اي منحصر به عصر معاصر و در دهه هاي اخير مورد توجه قرار گرفت هاست.</a:t>
            </a:r>
            <a:br>
              <a:rPr lang="fa-IR" sz="2400" dirty="0">
                <a:cs typeface="+mn-cs"/>
              </a:rPr>
            </a:br>
            <a:r>
              <a:rPr lang="fa-IR" sz="2400" dirty="0">
                <a:cs typeface="+mn-cs"/>
              </a:rPr>
              <a:t>علم روانكاوي در كنار مطالعه آثار ادبي رشد قابل توجهي داشته است. بررسي روانكاوانه شخصيت هاي داستان ها باعث درك بهتر از اين علم شده و به </a:t>
            </a:r>
            <a:r>
              <a:rPr lang="fa-IR" sz="2400" b="1" i="1" dirty="0">
                <a:cs typeface="+mn-cs"/>
              </a:rPr>
              <a:t>خلق شخصيت هاي جديد </a:t>
            </a:r>
            <a:r>
              <a:rPr lang="fa-IR" sz="2400" dirty="0">
                <a:cs typeface="+mn-cs"/>
              </a:rPr>
              <a:t>در ديگر داستان ها كمك مي كند. همچنين اين علم موجب ايجاد </a:t>
            </a:r>
            <a:r>
              <a:rPr lang="fa-IR" sz="2400" b="1" i="1" dirty="0">
                <a:cs typeface="+mn-cs"/>
              </a:rPr>
              <a:t>ديدي جديد و بازتر</a:t>
            </a:r>
            <a:r>
              <a:rPr lang="fa-IR" sz="2400" dirty="0">
                <a:cs typeface="+mn-cs"/>
              </a:rPr>
              <a:t> مي شود و در برداشت ما از دنيا و رفتار آدم ها و سازگار شدن با آن ها تاثير بسزايي دارد. </a:t>
            </a:r>
            <a:br>
              <a:rPr lang="fa-IR" sz="2400" dirty="0">
                <a:cs typeface="+mn-cs"/>
              </a:rPr>
            </a:br>
            <a:r>
              <a:rPr lang="fa-IR" sz="2400" dirty="0">
                <a:cs typeface="+mn-cs"/>
              </a:rPr>
              <a:t> چنانچه پژوهش های موفقیت آمیزی در این باره انجام شود،در </a:t>
            </a:r>
            <a:r>
              <a:rPr lang="fa-IR" sz="2400" b="1" i="1" dirty="0">
                <a:cs typeface="+mn-cs"/>
              </a:rPr>
              <a:t>"حیطه ادبی-روانشناسی" </a:t>
            </a:r>
            <a:r>
              <a:rPr lang="fa-IR" sz="2400" dirty="0">
                <a:cs typeface="+mn-cs"/>
              </a:rPr>
              <a:t>کاربردی است.</a:t>
            </a:r>
            <a:r>
              <a:rPr lang="fa-IR" sz="3600" dirty="0">
                <a:cs typeface="+mn-cs"/>
              </a:rPr>
              <a:t/>
            </a:r>
            <a:br>
              <a:rPr lang="fa-IR" sz="3600" dirty="0">
                <a:cs typeface="+mn-cs"/>
              </a:rPr>
            </a:br>
            <a:endParaRPr lang="fa-IR" sz="3600" dirty="0">
              <a:cs typeface="+mn-cs"/>
            </a:endParaRPr>
          </a:p>
        </p:txBody>
      </p:sp>
      <p:sp>
        <p:nvSpPr>
          <p:cNvPr id="4" name="Flowchart: Multidocument 3"/>
          <p:cNvSpPr/>
          <p:nvPr/>
        </p:nvSpPr>
        <p:spPr>
          <a:xfrm>
            <a:off x="5219114" y="423522"/>
            <a:ext cx="5938982" cy="1791854"/>
          </a:xfrm>
          <a:prstGeom prst="flowChartMultidocument">
            <a:avLst/>
          </a:prstGeom>
          <a:ln>
            <a:solidFill>
              <a:schemeClr val="tx1"/>
            </a:solidFill>
          </a:ln>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endParaRPr lang="fa-IR"/>
          </a:p>
        </p:txBody>
      </p:sp>
      <p:sp>
        <p:nvSpPr>
          <p:cNvPr id="5" name="TextBox 4"/>
          <p:cNvSpPr txBox="1"/>
          <p:nvPr/>
        </p:nvSpPr>
        <p:spPr>
          <a:xfrm>
            <a:off x="5339187" y="1041326"/>
            <a:ext cx="4885467" cy="861774"/>
          </a:xfrm>
          <a:prstGeom prst="rect">
            <a:avLst/>
          </a:prstGeom>
          <a:noFill/>
        </p:spPr>
        <p:txBody>
          <a:bodyPr wrap="square" rtlCol="1">
            <a:spAutoFit/>
          </a:bodyPr>
          <a:lstStyle/>
          <a:p>
            <a:pPr marL="457200" indent="-457200" algn="r" rtl="1">
              <a:buFont typeface="Wingdings" panose="05000000000000000000" pitchFamily="2" charset="2"/>
              <a:buChar char="v"/>
            </a:pPr>
            <a:r>
              <a:rPr lang="fa-IR" sz="3200" b="1" dirty="0">
                <a:solidFill>
                  <a:schemeClr val="bg1">
                    <a:lumMod val="95000"/>
                  </a:schemeClr>
                </a:solidFill>
              </a:rPr>
              <a:t>اهداف و ضرورت انجام تحقیق:</a:t>
            </a:r>
            <a:endParaRPr lang="en-US" sz="3200" b="1" dirty="0">
              <a:solidFill>
                <a:schemeClr val="bg1">
                  <a:lumMod val="95000"/>
                </a:schemeClr>
              </a:solidFill>
            </a:endParaRPr>
          </a:p>
          <a:p>
            <a:endParaRPr lang="fa-IR" dirty="0"/>
          </a:p>
        </p:txBody>
      </p:sp>
    </p:spTree>
    <p:extLst>
      <p:ext uri="{BB962C8B-B14F-4D97-AF65-F5344CB8AC3E}">
        <p14:creationId xmlns:p14="http://schemas.microsoft.com/office/powerpoint/2010/main" val="110563240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1BAE-3B40-47C4-B670-0EDD33B66C4D}"/>
              </a:ext>
            </a:extLst>
          </p:cNvPr>
          <p:cNvSpPr>
            <a:spLocks noGrp="1"/>
          </p:cNvSpPr>
          <p:nvPr>
            <p:ph type="ctrTitle"/>
          </p:nvPr>
        </p:nvSpPr>
        <p:spPr>
          <a:xfrm>
            <a:off x="9820274" y="1306356"/>
            <a:ext cx="1664193" cy="1852009"/>
          </a:xfrm>
        </p:spPr>
        <p:txBody>
          <a:bodyPr>
            <a:noAutofit/>
          </a:bodyPr>
          <a:lstStyle/>
          <a:p>
            <a:pPr algn="r" rtl="1">
              <a:lnSpc>
                <a:spcPct val="150000"/>
              </a:lnSpc>
            </a:pPr>
            <a:r>
              <a:rPr lang="fa-IR" sz="2800" dirty="0">
                <a:cs typeface="+mn-cs"/>
              </a:rPr>
              <a:t/>
            </a:r>
            <a:br>
              <a:rPr lang="fa-IR" sz="2800" dirty="0">
                <a:cs typeface="+mn-cs"/>
              </a:rPr>
            </a:br>
            <a:r>
              <a:rPr lang="fa-IR" sz="3600" dirty="0">
                <a:cs typeface="+mn-cs"/>
              </a:rPr>
              <a:t/>
            </a:r>
            <a:br>
              <a:rPr lang="fa-IR" sz="3600" dirty="0">
                <a:cs typeface="+mn-cs"/>
              </a:rPr>
            </a:br>
            <a:endParaRPr lang="fa-IR" sz="4000" dirty="0">
              <a:cs typeface="+mn-cs"/>
            </a:endParaRPr>
          </a:p>
        </p:txBody>
      </p:sp>
      <p:sp>
        <p:nvSpPr>
          <p:cNvPr id="5" name="TextBox 4">
            <a:extLst>
              <a:ext uri="{FF2B5EF4-FFF2-40B4-BE49-F238E27FC236}">
                <a16:creationId xmlns:a16="http://schemas.microsoft.com/office/drawing/2014/main" id="{5A265F4F-F406-49BD-AF2A-FBD4E810EE39}"/>
              </a:ext>
            </a:extLst>
          </p:cNvPr>
          <p:cNvSpPr txBox="1"/>
          <p:nvPr/>
        </p:nvSpPr>
        <p:spPr>
          <a:xfrm>
            <a:off x="389995" y="2546564"/>
            <a:ext cx="11260727" cy="523220"/>
          </a:xfrm>
          <a:prstGeom prst="rect">
            <a:avLst/>
          </a:prstGeom>
          <a:noFill/>
        </p:spPr>
        <p:txBody>
          <a:bodyPr wrap="square">
            <a:spAutoFit/>
          </a:bodyPr>
          <a:lstStyle/>
          <a:p>
            <a:pPr marL="457200" indent="-457200" algn="r" rtl="1">
              <a:buFont typeface="Arial" panose="020B0604020202020204" pitchFamily="34" charset="0"/>
              <a:buChar char="•"/>
            </a:pPr>
            <a:r>
              <a:rPr lang="fa-IR" sz="2800" b="1" dirty="0"/>
              <a:t>اهداف جزئی:</a:t>
            </a:r>
            <a:endParaRPr lang="fa-IR" sz="3600" dirty="0"/>
          </a:p>
        </p:txBody>
      </p:sp>
      <p:sp>
        <p:nvSpPr>
          <p:cNvPr id="4" name="TextBox 3"/>
          <p:cNvSpPr txBox="1"/>
          <p:nvPr/>
        </p:nvSpPr>
        <p:spPr>
          <a:xfrm>
            <a:off x="7925341" y="598471"/>
            <a:ext cx="3559127" cy="707886"/>
          </a:xfrm>
          <a:prstGeom prst="rect">
            <a:avLst/>
          </a:prstGeom>
          <a:noFill/>
        </p:spPr>
        <p:txBody>
          <a:bodyPr wrap="square" rtlCol="0">
            <a:spAutoFit/>
          </a:bodyPr>
          <a:lstStyle/>
          <a:p>
            <a:pPr marL="571500" indent="-571500" algn="r" rtl="1">
              <a:buFont typeface="Wingdings" panose="05000000000000000000" pitchFamily="2" charset="2"/>
              <a:buChar char="v"/>
            </a:pPr>
            <a:r>
              <a:rPr lang="fa-IR" sz="3600" b="1" dirty="0"/>
              <a:t>اهداف</a:t>
            </a:r>
            <a:r>
              <a:rPr lang="fa-IR" sz="4000" b="1" dirty="0"/>
              <a:t> پژوهش</a:t>
            </a:r>
            <a:r>
              <a:rPr lang="fa-IR" sz="2400" dirty="0"/>
              <a:t>:</a:t>
            </a:r>
            <a:endParaRPr lang="en-US" sz="2400" dirty="0"/>
          </a:p>
        </p:txBody>
      </p:sp>
      <p:graphicFrame>
        <p:nvGraphicFramePr>
          <p:cNvPr id="8" name="Diagram 7"/>
          <p:cNvGraphicFramePr/>
          <p:nvPr>
            <p:extLst>
              <p:ext uri="{D42A27DB-BD31-4B8C-83A1-F6EECF244321}">
                <p14:modId xmlns:p14="http://schemas.microsoft.com/office/powerpoint/2010/main" val="4269978922"/>
              </p:ext>
            </p:extLst>
          </p:nvPr>
        </p:nvGraphicFramePr>
        <p:xfrm>
          <a:off x="2075354" y="2079982"/>
          <a:ext cx="8128000" cy="5155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2790825" y="1567651"/>
            <a:ext cx="6934620" cy="691246"/>
            <a:chOff x="1193380" y="1285958"/>
            <a:chExt cx="6934620" cy="691246"/>
          </a:xfrm>
          <a:scene3d>
            <a:camera prst="orthographicFront"/>
            <a:lightRig rig="threePt" dir="t">
              <a:rot lat="0" lon="0" rev="7500000"/>
            </a:lightRig>
          </a:scene3d>
        </p:grpSpPr>
        <p:sp>
          <p:nvSpPr>
            <p:cNvPr id="10" name="Rectangle 9"/>
            <p:cNvSpPr/>
            <p:nvPr/>
          </p:nvSpPr>
          <p:spPr>
            <a:xfrm>
              <a:off x="1193380" y="1285958"/>
              <a:ext cx="6934620" cy="691246"/>
            </a:xfrm>
            <a:prstGeom prst="rect">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TextBox 10"/>
            <p:cNvSpPr txBox="1"/>
            <p:nvPr/>
          </p:nvSpPr>
          <p:spPr>
            <a:xfrm>
              <a:off x="1193380" y="1285958"/>
              <a:ext cx="6934620" cy="691246"/>
            </a:xfrm>
            <a:prstGeom prst="rect">
              <a:avLst/>
            </a:prstGeom>
          </p:spPr>
          <p:style>
            <a:lnRef idx="1">
              <a:schemeClr val="dk1"/>
            </a:lnRef>
            <a:fillRef idx="1002">
              <a:schemeClr val="dk1"/>
            </a:fillRef>
            <a:effectRef idx="2">
              <a:schemeClr val="dk1"/>
            </a:effectRef>
            <a:fontRef idx="minor">
              <a:schemeClr val="lt1"/>
            </a:fontRef>
          </p:style>
          <p:txBody>
            <a:bodyPr spcFirstLastPara="0" vert="horz" wrap="square" lIns="60960" tIns="60960" rIns="60960" bIns="60960" numCol="1" spcCol="1270" anchor="ctr" anchorCtr="0">
              <a:noAutofit/>
            </a:bodyPr>
            <a:lstStyle/>
            <a:p>
              <a:pPr lvl="0" algn="r" defTabSz="1066800">
                <a:lnSpc>
                  <a:spcPct val="90000"/>
                </a:lnSpc>
                <a:spcBef>
                  <a:spcPct val="0"/>
                </a:spcBef>
                <a:spcAft>
                  <a:spcPct val="35000"/>
                </a:spcAft>
              </a:pPr>
              <a:r>
                <a:rPr lang="fa-IR" sz="2400" dirty="0"/>
                <a:t>بررسی رمان "همنوایی شبانه ارکستر چوب ها" از دید روانکاوانه </a:t>
              </a:r>
              <a:endParaRPr lang="en-US" sz="2400" kern="1200" dirty="0"/>
            </a:p>
          </p:txBody>
        </p:sp>
      </p:grpSp>
      <p:sp>
        <p:nvSpPr>
          <p:cNvPr id="13" name="TextBox 12"/>
          <p:cNvSpPr txBox="1"/>
          <p:nvPr/>
        </p:nvSpPr>
        <p:spPr>
          <a:xfrm>
            <a:off x="9088497" y="1556762"/>
            <a:ext cx="2562225" cy="523220"/>
          </a:xfrm>
          <a:prstGeom prst="rect">
            <a:avLst/>
          </a:prstGeom>
          <a:noFill/>
        </p:spPr>
        <p:txBody>
          <a:bodyPr wrap="square" rtlCol="1">
            <a:spAutoFit/>
          </a:bodyPr>
          <a:lstStyle/>
          <a:p>
            <a:pPr marL="457200" indent="-457200" algn="r" rtl="1">
              <a:buFont typeface="Arial" panose="020B0604020202020204" pitchFamily="34" charset="0"/>
              <a:buChar char="•"/>
            </a:pPr>
            <a:r>
              <a:rPr lang="fa-IR" sz="2800" b="1" dirty="0"/>
              <a:t>هدف کلی</a:t>
            </a:r>
            <a:r>
              <a:rPr lang="fa-IR" sz="2800" dirty="0"/>
              <a:t>:</a:t>
            </a:r>
          </a:p>
        </p:txBody>
      </p:sp>
    </p:spTree>
    <p:extLst>
      <p:ext uri="{BB962C8B-B14F-4D97-AF65-F5344CB8AC3E}">
        <p14:creationId xmlns:p14="http://schemas.microsoft.com/office/powerpoint/2010/main" val="92205932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Horizontal Scroll 3"/>
          <p:cNvSpPr/>
          <p:nvPr/>
        </p:nvSpPr>
        <p:spPr>
          <a:xfrm>
            <a:off x="1720508" y="495301"/>
            <a:ext cx="8880817" cy="5743574"/>
          </a:xfrm>
          <a:prstGeom prst="horizontalScroll">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a:ln>
            <a:solidFill>
              <a:schemeClr val="tx1"/>
            </a:solidFill>
          </a:ln>
          <a:effectLst>
            <a:outerShdw blurRad="50800" dist="38100" dir="13500000" algn="br" rotWithShape="0">
              <a:prstClr val="black">
                <a:alpha val="40000"/>
              </a:prstClr>
            </a:outerShdw>
          </a:effectLst>
        </p:spPr>
        <p:style>
          <a:lnRef idx="0">
            <a:schemeClr val="accent2"/>
          </a:lnRef>
          <a:fillRef idx="1003">
            <a:schemeClr val="dk2"/>
          </a:fillRef>
          <a:effectRef idx="3">
            <a:schemeClr val="accent2"/>
          </a:effectRef>
          <a:fontRef idx="minor">
            <a:schemeClr val="lt1"/>
          </a:fontRef>
        </p:style>
        <p:txBody>
          <a:bodyPr rtlCol="1" anchor="ctr"/>
          <a:lstStyle/>
          <a:p>
            <a:pPr algn="ctr"/>
            <a:endParaRPr lang="fa-IR" b="1">
              <a:ln w="22225">
                <a:solidFill>
                  <a:schemeClr val="accent2"/>
                </a:solidFill>
                <a:prstDash val="solid"/>
              </a:ln>
              <a:solidFill>
                <a:schemeClr val="accent2">
                  <a:lumMod val="40000"/>
                  <a:lumOff val="60000"/>
                </a:schemeClr>
              </a:solidFill>
            </a:endParaRPr>
          </a:p>
        </p:txBody>
      </p:sp>
      <p:sp>
        <p:nvSpPr>
          <p:cNvPr id="6" name="TextBox 5"/>
          <p:cNvSpPr txBox="1"/>
          <p:nvPr/>
        </p:nvSpPr>
        <p:spPr>
          <a:xfrm>
            <a:off x="6543675" y="1769383"/>
            <a:ext cx="3362325" cy="923330"/>
          </a:xfrm>
          <a:prstGeom prst="rect">
            <a:avLst/>
          </a:prstGeom>
          <a:noFill/>
        </p:spPr>
        <p:txBody>
          <a:bodyPr wrap="square" rtlCol="1">
            <a:spAutoFit/>
          </a:bodyPr>
          <a:lstStyle/>
          <a:p>
            <a:pPr marL="571500" indent="-571500" algn="r" rtl="1">
              <a:buFont typeface="Wingdings" panose="05000000000000000000" pitchFamily="2" charset="2"/>
              <a:buChar char="v"/>
            </a:pPr>
            <a:r>
              <a:rPr lang="fa-IR" sz="3600" b="1" dirty="0"/>
              <a:t>اهداف کاربردی:</a:t>
            </a:r>
            <a:endParaRPr lang="en-US" sz="3600" b="1" dirty="0"/>
          </a:p>
          <a:p>
            <a:pPr algn="r" rtl="1"/>
            <a:endParaRPr lang="fa-IR" dirty="0"/>
          </a:p>
        </p:txBody>
      </p:sp>
      <p:sp>
        <p:nvSpPr>
          <p:cNvPr id="7" name="TextBox 6"/>
          <p:cNvSpPr txBox="1"/>
          <p:nvPr/>
        </p:nvSpPr>
        <p:spPr>
          <a:xfrm>
            <a:off x="2552700" y="2454588"/>
            <a:ext cx="7353300" cy="2400657"/>
          </a:xfrm>
          <a:prstGeom prst="rect">
            <a:avLst/>
          </a:prstGeom>
          <a:noFill/>
        </p:spPr>
        <p:txBody>
          <a:bodyPr wrap="square" rtlCol="1">
            <a:spAutoFit/>
          </a:bodyPr>
          <a:lstStyle/>
          <a:p>
            <a:pPr algn="r" rtl="1"/>
            <a:r>
              <a:rPr lang="fa-IR" sz="2000" dirty="0"/>
              <a:t/>
            </a:r>
            <a:br>
              <a:rPr lang="fa-IR" sz="2000" dirty="0"/>
            </a:br>
            <a:r>
              <a:rPr lang="fa-IR" sz="2800" dirty="0"/>
              <a:t>1. کمک به نویسندگان برای خلق آثار و شخصیت هایشان</a:t>
            </a:r>
            <a:br>
              <a:rPr lang="fa-IR" sz="2800" dirty="0"/>
            </a:br>
            <a:r>
              <a:rPr lang="fa-IR" sz="2800" dirty="0"/>
              <a:t>2. کمک به علاقه مندان این ژانر برای کسب اطلاعات بیشتر</a:t>
            </a:r>
            <a:br>
              <a:rPr lang="fa-IR" sz="2800" dirty="0"/>
            </a:br>
            <a:r>
              <a:rPr lang="fa-IR" sz="2800" dirty="0"/>
              <a:t>3. کمک به درک بیشتر جامعه با بهره گیری از مولفه های روانکاوانه</a:t>
            </a:r>
            <a:r>
              <a:rPr lang="fa-IR" dirty="0"/>
              <a:t/>
            </a:r>
            <a:br>
              <a:rPr lang="fa-IR" dirty="0"/>
            </a:br>
            <a:endParaRPr lang="fa-IR" dirty="0"/>
          </a:p>
        </p:txBody>
      </p:sp>
    </p:spTree>
    <p:extLst>
      <p:ext uri="{BB962C8B-B14F-4D97-AF65-F5344CB8AC3E}">
        <p14:creationId xmlns:p14="http://schemas.microsoft.com/office/powerpoint/2010/main" val="2621924896"/>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5142</TotalTime>
  <Words>3243</Words>
  <Application>Microsoft Office PowerPoint</Application>
  <PresentationFormat>Widescreen</PresentationFormat>
  <Paragraphs>190</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B Badr</vt:lpstr>
      <vt:lpstr>Calibri</vt:lpstr>
      <vt:lpstr>Calibri Light</vt:lpstr>
      <vt:lpstr>Times New Roman</vt:lpstr>
      <vt:lpstr>Wingdings</vt:lpstr>
      <vt:lpstr>Office Theme</vt:lpstr>
      <vt:lpstr>PowerPoint Presentation</vt:lpstr>
      <vt:lpstr>  </vt:lpstr>
      <vt:lpstr>PowerPoint Presentation</vt:lpstr>
      <vt:lpstr>PowerPoint Presentation</vt:lpstr>
      <vt:lpstr>PowerPoint Presentation</vt:lpstr>
      <vt:lpstr>  داستان، ایجاد کردن شخصیت‌های تخیلی و توضیح روابط آن شخصیت‌ها و رو به رو شدن داستان با رویدادها و حوادث، از تجربیات خلاقانه یک نویسنده است. نقد ادبی روانکاوانهPsychoanalytic Literary Criticism))، گونه ای از نقد ادبی است که در آن روش ها، مفاهیم، نظریه ها و فرم های به کار رفته متأثر از سنت روانکاوی است که توسط پدر روان شناسی مدرن فروید بنا نهاده شد. همچنين مي تواند ابزاری کامل برای خواندن کلماتی باشد که در اثر نوشته نشده و مدّ نظر نویسنده بوده است. </vt:lpstr>
      <vt:lpstr>   روانكاوي مسئله اي منحصر به عصر معاصر و در دهه هاي اخير مورد توجه قرار گرفت هاست. علم روانكاوي در كنار مطالعه آثار ادبي رشد قابل توجهي داشته است. بررسي روانكاوانه شخصيت هاي داستان ها باعث درك بهتر از اين علم شده و به خلق شخصيت هاي جديد در ديگر داستان ها كمك مي كند. همچنين اين علم موجب ايجاد ديدي جديد و بازتر مي شود و در برداشت ما از دنيا و رفتار آدم ها و سازگار شدن با آن ها تاثير بسزايي دارد.   چنانچه پژوهش های موفقیت آمیزی در این باره انجام شود،در "حیطه ادبی-روانشناسی" کاربردی است. </vt:lpstr>
      <vt:lpstr>  </vt:lpstr>
      <vt:lpstr>PowerPoint Presentation</vt:lpstr>
      <vt:lpstr>PowerPoint Presentation</vt:lpstr>
      <vt:lpstr>PowerPoint Presentation</vt:lpstr>
      <vt:lpstr>ادبیات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جست وجو در پایگاه های اینترنتی 2. ايده يابي 3. بررسی تکراری بودن یا نبودن ایده 4. طرح 5. مطالعه رمان "همنوایی شبانه ارکستر چوب ها"کتاب نظریه ها و نقد ادبی (پاینده،1397) و مقالات مربوطه 6. فیش نویسی 7. دسته بندی و بخش بندی فیش ها 8. نگارش مقاله 9. نتيجه گيري 10. ارائه ي پيشنهادات 11. تهيه ي بروشور و پاورپوينت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 تشکر از توجه شما*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 ghavami</dc:creator>
  <cp:lastModifiedBy>l e n o v o</cp:lastModifiedBy>
  <cp:revision>128</cp:revision>
  <dcterms:created xsi:type="dcterms:W3CDTF">2021-12-15T10:35:14Z</dcterms:created>
  <dcterms:modified xsi:type="dcterms:W3CDTF">2022-05-06T11:34:13Z</dcterms:modified>
</cp:coreProperties>
</file>